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1"/>
  </p:notesMasterIdLst>
  <p:sldIdLst>
    <p:sldId id="256" r:id="rId5"/>
    <p:sldId id="266" r:id="rId6"/>
    <p:sldId id="396" r:id="rId7"/>
    <p:sldId id="260" r:id="rId8"/>
    <p:sldId id="261" r:id="rId9"/>
    <p:sldId id="262" r:id="rId10"/>
    <p:sldId id="263" r:id="rId11"/>
    <p:sldId id="381" r:id="rId12"/>
    <p:sldId id="382" r:id="rId13"/>
    <p:sldId id="383" r:id="rId14"/>
    <p:sldId id="397" r:id="rId15"/>
    <p:sldId id="259" r:id="rId16"/>
    <p:sldId id="398" r:id="rId17"/>
    <p:sldId id="384" r:id="rId18"/>
    <p:sldId id="385" r:id="rId19"/>
    <p:sldId id="386" r:id="rId20"/>
    <p:sldId id="360" r:id="rId21"/>
    <p:sldId id="399" r:id="rId22"/>
    <p:sldId id="376" r:id="rId23"/>
    <p:sldId id="387" r:id="rId24"/>
    <p:sldId id="400" r:id="rId25"/>
    <p:sldId id="388" r:id="rId26"/>
    <p:sldId id="389" r:id="rId27"/>
    <p:sldId id="377" r:id="rId28"/>
    <p:sldId id="334" r:id="rId29"/>
    <p:sldId id="390" r:id="rId30"/>
    <p:sldId id="391" r:id="rId31"/>
    <p:sldId id="373" r:id="rId32"/>
    <p:sldId id="404" r:id="rId33"/>
    <p:sldId id="267" r:id="rId34"/>
    <p:sldId id="268" r:id="rId35"/>
    <p:sldId id="269" r:id="rId36"/>
    <p:sldId id="401" r:id="rId37"/>
    <p:sldId id="402" r:id="rId38"/>
    <p:sldId id="374" r:id="rId39"/>
    <p:sldId id="265" r:id="rId40"/>
  </p:sldIdLst>
  <p:sldSz cx="12192000" cy="6858000"/>
  <p:notesSz cx="6858000" cy="9144000"/>
  <p:embeddedFontLst>
    <p:embeddedFont>
      <p:font typeface="Century Gothic" panose="020B0502020202020204" pitchFamily="34" charset="0"/>
      <p:regular r:id="rId42"/>
      <p:bold r:id="rId43"/>
      <p:italic r:id="rId44"/>
      <p:boldItalic r:id="rId45"/>
    </p:embeddedFont>
    <p:embeddedFont>
      <p:font typeface="Evolventa" panose="020B0604020202020204" charset="0"/>
      <p:regular r:id="rId46"/>
    </p:embeddedFont>
    <p:embeddedFont>
      <p:font typeface="Open Sans" panose="020B0606030504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EECB7-1B8E-47A0-9CF6-D6CB240ACE44}" v="433" dt="2024-05-13T12:57:53.961"/>
    <p1510:client id="{D0B68876-1805-4E59-B53C-0D96C0F0FEB5}" v="28" dt="2024-05-13T14:37:44.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44" autoAdjust="0"/>
  </p:normalViewPr>
  <p:slideViewPr>
    <p:cSldViewPr snapToGrid="0">
      <p:cViewPr varScale="1">
        <p:scale>
          <a:sx n="77" d="100"/>
          <a:sy n="77" d="100"/>
        </p:scale>
        <p:origin x="18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 Id="rId54"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32.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32.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06DB-7B73-47E6-A2F3-B02D17AD9B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AT" sz="2000" b="0" dirty="0">
              <a:latin typeface="Century Gothic" panose="020B0502020202020204" pitchFamily="34" charset="0"/>
            </a:rPr>
            <a:t>Starke Passwörter verwenden</a:t>
          </a: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de-DE" sz="2000" b="0" dirty="0">
              <a:latin typeface="Century Gothic" panose="020B0502020202020204" pitchFamily="34" charset="0"/>
            </a:rPr>
            <a:t>Aktivieren der Zwei-Faktor-Authentifizierung</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dirty="0" err="1">
              <a:latin typeface="Century Gothic" panose="020B0502020202020204" pitchFamily="34" charset="0"/>
            </a:rPr>
            <a:t>Vorsichtig</a:t>
          </a:r>
          <a:r>
            <a:rPr lang="en-GB" sz="2000" b="0" dirty="0">
              <a:latin typeface="Century Gothic" panose="020B0502020202020204" pitchFamily="34" charset="0"/>
            </a:rPr>
            <a:t> </a:t>
          </a:r>
          <a:r>
            <a:rPr lang="en-GB" sz="2000" b="0" dirty="0" err="1">
              <a:latin typeface="Century Gothic" panose="020B0502020202020204" pitchFamily="34" charset="0"/>
            </a:rPr>
            <a:t>mit</a:t>
          </a:r>
          <a:r>
            <a:rPr lang="en-GB" sz="2000" b="0" dirty="0">
              <a:latin typeface="Century Gothic" panose="020B0502020202020204" pitchFamily="34" charset="0"/>
            </a:rPr>
            <a:t> </a:t>
          </a:r>
          <a:r>
            <a:rPr lang="en-GB" sz="2000" b="0" dirty="0" err="1">
              <a:latin typeface="Century Gothic" panose="020B0502020202020204" pitchFamily="34" charset="0"/>
            </a:rPr>
            <a:t>persönlichen</a:t>
          </a:r>
          <a:r>
            <a:rPr lang="en-GB" sz="2000" b="0" dirty="0">
              <a:latin typeface="Century Gothic" panose="020B0502020202020204" pitchFamily="34" charset="0"/>
            </a:rPr>
            <a:t> </a:t>
          </a:r>
          <a:r>
            <a:rPr lang="en-GB" sz="2000" b="0" dirty="0" err="1">
              <a:latin typeface="Century Gothic" panose="020B0502020202020204" pitchFamily="34" charset="0"/>
            </a:rPr>
            <a:t>Informationen</a:t>
          </a:r>
          <a:r>
            <a:rPr lang="en-GB" sz="2000" b="0" dirty="0">
              <a:latin typeface="Century Gothic" panose="020B0502020202020204" pitchFamily="34" charset="0"/>
            </a:rPr>
            <a:t> </a:t>
          </a:r>
          <a:r>
            <a:rPr lang="en-GB" sz="2000" b="0" dirty="0" err="1">
              <a:latin typeface="Century Gothic" panose="020B0502020202020204" pitchFamily="34" charset="0"/>
            </a:rPr>
            <a:t>hantieren</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90099371-6777-4050-9590-A0F10C204065}">
      <dgm:prSet phldrT="[Text]" custT="1"/>
      <dgm:spPr/>
      <dgm:t>
        <a:bodyPr/>
        <a:lstStyle/>
        <a:p>
          <a:pPr>
            <a:lnSpc>
              <a:spcPct val="100000"/>
            </a:lnSpc>
          </a:pPr>
          <a:r>
            <a:rPr lang="en-GB" sz="2000" b="0" dirty="0" err="1">
              <a:latin typeface="Century Gothic" panose="020B0502020202020204" pitchFamily="34" charset="0"/>
            </a:rPr>
            <a:t>Sicherung</a:t>
          </a:r>
          <a:r>
            <a:rPr lang="en-GB" sz="2000" b="0" dirty="0">
              <a:latin typeface="Century Gothic" panose="020B0502020202020204" pitchFamily="34" charset="0"/>
            </a:rPr>
            <a:t> der </a:t>
          </a:r>
          <a:r>
            <a:rPr lang="en-GB" sz="2000" b="0" dirty="0" err="1">
              <a:latin typeface="Century Gothic" panose="020B0502020202020204" pitchFamily="34" charset="0"/>
            </a:rPr>
            <a:t>Geräte</a:t>
          </a:r>
          <a:endParaRPr lang="de-AT" sz="2000" b="0" dirty="0">
            <a:latin typeface="Century Gothic" panose="020B0502020202020204" pitchFamily="34" charset="0"/>
          </a:endParaRPr>
        </a:p>
      </dgm:t>
    </dgm:pt>
    <dgm:pt modelId="{60AE7126-C403-4D14-81D5-2FF3455A7CB4}" type="parTrans" cxnId="{BFFFF157-ABDE-43F0-8622-E6CA8B1719A1}">
      <dgm:prSet/>
      <dgm:spPr/>
      <dgm:t>
        <a:bodyPr/>
        <a:lstStyle/>
        <a:p>
          <a:endParaRPr lang="de-AT" sz="2000" b="0">
            <a:latin typeface="Century Gothic" panose="020B0502020202020204" pitchFamily="34" charset="0"/>
          </a:endParaRPr>
        </a:p>
      </dgm:t>
    </dgm:pt>
    <dgm:pt modelId="{D70CBB76-5BF6-4400-96B2-91AD3F9704FD}" type="sibTrans" cxnId="{BFFFF157-ABDE-43F0-8622-E6CA8B1719A1}">
      <dgm:prSet phldrT="4" custT="1"/>
      <dgm:spPr/>
      <dgm:t>
        <a:bodyPr/>
        <a:lstStyle/>
        <a:p>
          <a:endParaRPr lang="de-AT" sz="2000" b="0">
            <a:latin typeface="Century Gothic" panose="020B0502020202020204" pitchFamily="34" charset="0"/>
          </a:endParaRPr>
        </a:p>
      </dgm:t>
    </dgm:pt>
    <dgm:pt modelId="{2AEDD17C-EA49-49FF-A322-6EF973D6EFA7}">
      <dgm:prSet phldrT="[Text]" custT="1"/>
      <dgm:spPr/>
      <dgm:t>
        <a:bodyPr/>
        <a:lstStyle/>
        <a:p>
          <a:pPr>
            <a:lnSpc>
              <a:spcPct val="100000"/>
            </a:lnSpc>
          </a:pPr>
          <a:r>
            <a:rPr lang="en-GB" sz="2000" b="0" dirty="0" err="1">
              <a:latin typeface="Century Gothic" panose="020B0502020202020204" pitchFamily="34" charset="0"/>
            </a:rPr>
            <a:t>Sich</a:t>
          </a:r>
          <a:r>
            <a:rPr lang="en-GB" sz="2000" b="0" dirty="0">
              <a:latin typeface="Century Gothic" panose="020B0502020202020204" pitchFamily="34" charset="0"/>
            </a:rPr>
            <a:t> </a:t>
          </a:r>
          <a:r>
            <a:rPr lang="en-GB" sz="2000" b="0" dirty="0" err="1">
              <a:latin typeface="Century Gothic" panose="020B0502020202020204" pitchFamily="34" charset="0"/>
            </a:rPr>
            <a:t>selbst</a:t>
          </a:r>
          <a:r>
            <a:rPr lang="en-GB" sz="2000" b="0" dirty="0">
              <a:latin typeface="Century Gothic" panose="020B0502020202020204" pitchFamily="34" charset="0"/>
            </a:rPr>
            <a:t> </a:t>
          </a:r>
          <a:r>
            <a:rPr lang="en-GB" sz="2000" b="0" dirty="0" err="1">
              <a:latin typeface="Century Gothic" panose="020B0502020202020204" pitchFamily="34" charset="0"/>
            </a:rPr>
            <a:t>weiterbilden</a:t>
          </a:r>
          <a:endParaRPr lang="de-AT" sz="2000" b="0" dirty="0">
            <a:latin typeface="Century Gothic" panose="020B0502020202020204" pitchFamily="34" charset="0"/>
          </a:endParaRPr>
        </a:p>
      </dgm:t>
    </dgm:pt>
    <dgm:pt modelId="{0AC72927-A6A0-4250-9C1D-56387CE69D7A}" type="parTrans" cxnId="{0299B2B8-5E8D-449D-BAED-62432B795043}">
      <dgm:prSet/>
      <dgm:spPr/>
      <dgm:t>
        <a:bodyPr/>
        <a:lstStyle/>
        <a:p>
          <a:endParaRPr lang="de-AT" sz="2000" b="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000" b="0">
            <a:latin typeface="Century Gothic" panose="020B0502020202020204" pitchFamily="34" charset="0"/>
          </a:endParaRPr>
        </a:p>
      </dgm:t>
    </dgm:pt>
    <dgm:pt modelId="{84B2999C-3BE2-458F-B062-123A7018B6B3}" type="pres">
      <dgm:prSet presAssocID="{EBE306DB-7B73-47E6-A2F3-B02D17AD9BD0}" presName="root" presStyleCnt="0">
        <dgm:presLayoutVars>
          <dgm:dir/>
          <dgm:resizeHandles val="exact"/>
        </dgm:presLayoutVars>
      </dgm:prSet>
      <dgm:spPr/>
    </dgm:pt>
    <dgm:pt modelId="{3D5A66B1-BE2F-4D5C-A224-7669B7C3BE53}" type="pres">
      <dgm:prSet presAssocID="{51CF4D77-A7F4-4893-BF35-339F2A0B6682}" presName="compNode" presStyleCnt="0"/>
      <dgm:spPr/>
    </dgm:pt>
    <dgm:pt modelId="{178866FE-5876-401F-9AC8-A760273E2B3A}" type="pres">
      <dgm:prSet presAssocID="{51CF4D77-A7F4-4893-BF35-339F2A0B66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rren"/>
        </a:ext>
      </dgm:extLst>
    </dgm:pt>
    <dgm:pt modelId="{511B4F1A-E706-4371-A16C-1A2DA80E5E93}" type="pres">
      <dgm:prSet presAssocID="{51CF4D77-A7F4-4893-BF35-339F2A0B6682}" presName="spaceRect" presStyleCnt="0"/>
      <dgm:spPr/>
    </dgm:pt>
    <dgm:pt modelId="{87512C1C-EACF-4C55-AF38-A71E6EF94A3B}" type="pres">
      <dgm:prSet presAssocID="{51CF4D77-A7F4-4893-BF35-339F2A0B6682}" presName="textRect" presStyleLbl="revTx" presStyleIdx="0" presStyleCnt="5">
        <dgm:presLayoutVars>
          <dgm:chMax val="1"/>
          <dgm:chPref val="1"/>
        </dgm:presLayoutVars>
      </dgm:prSet>
      <dgm:spPr/>
    </dgm:pt>
    <dgm:pt modelId="{A6CB16A5-F748-45F5-8BCB-F55C3F7D505B}" type="pres">
      <dgm:prSet presAssocID="{9F66F138-E43C-44AE-9B9F-C8CE2DCD2249}" presName="sibTrans" presStyleCnt="0"/>
      <dgm:spPr/>
    </dgm:pt>
    <dgm:pt modelId="{775CEDDC-D03D-4146-A88A-079C00DC6C28}" type="pres">
      <dgm:prSet presAssocID="{4D8A9BCA-B473-402C-8A5F-7E33D0D7C678}" presName="compNode" presStyleCnt="0"/>
      <dgm:spPr/>
    </dgm:pt>
    <dgm:pt modelId="{09E7C196-8ED3-4C37-82F6-65B8723CE200}" type="pres">
      <dgm:prSet presAssocID="{4D8A9BCA-B473-402C-8A5F-7E33D0D7C67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lüssel"/>
        </a:ext>
      </dgm:extLst>
    </dgm:pt>
    <dgm:pt modelId="{7C7AB90A-13EF-45DC-A5E1-6570077FE865}" type="pres">
      <dgm:prSet presAssocID="{4D8A9BCA-B473-402C-8A5F-7E33D0D7C678}" presName="spaceRect" presStyleCnt="0"/>
      <dgm:spPr/>
    </dgm:pt>
    <dgm:pt modelId="{E0845834-2129-44DB-BC42-6F4D39CE7A9F}" type="pres">
      <dgm:prSet presAssocID="{4D8A9BCA-B473-402C-8A5F-7E33D0D7C678}" presName="textRect" presStyleLbl="revTx" presStyleIdx="1" presStyleCnt="5">
        <dgm:presLayoutVars>
          <dgm:chMax val="1"/>
          <dgm:chPref val="1"/>
        </dgm:presLayoutVars>
      </dgm:prSet>
      <dgm:spPr/>
    </dgm:pt>
    <dgm:pt modelId="{1E1B3399-EAF0-40AE-9F0A-1D511F2F776D}" type="pres">
      <dgm:prSet presAssocID="{39756FBB-FF0F-4BD7-9DDA-13871B382EF5}" presName="sibTrans" presStyleCnt="0"/>
      <dgm:spPr/>
    </dgm:pt>
    <dgm:pt modelId="{A91F059D-E8A9-463D-BCA3-D5F844FB1C32}" type="pres">
      <dgm:prSet presAssocID="{25F305BB-2D2A-42D1-9ACF-EB8525C785EF}" presName="compNode" presStyleCnt="0"/>
      <dgm:spPr/>
    </dgm:pt>
    <dgm:pt modelId="{359FDB65-D111-49EF-BD10-773AEE212962}" type="pres">
      <dgm:prSet presAssocID="{25F305BB-2D2A-42D1-9ACF-EB8525C785E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ung"/>
        </a:ext>
      </dgm:extLst>
    </dgm:pt>
    <dgm:pt modelId="{A2B2D126-184B-44A4-9F5B-9F4B200AED22}" type="pres">
      <dgm:prSet presAssocID="{25F305BB-2D2A-42D1-9ACF-EB8525C785EF}" presName="spaceRect" presStyleCnt="0"/>
      <dgm:spPr/>
    </dgm:pt>
    <dgm:pt modelId="{12C4A26B-C441-4200-802C-1805FFF986E9}" type="pres">
      <dgm:prSet presAssocID="{25F305BB-2D2A-42D1-9ACF-EB8525C785EF}" presName="textRect" presStyleLbl="revTx" presStyleIdx="2" presStyleCnt="5">
        <dgm:presLayoutVars>
          <dgm:chMax val="1"/>
          <dgm:chPref val="1"/>
        </dgm:presLayoutVars>
      </dgm:prSet>
      <dgm:spPr/>
    </dgm:pt>
    <dgm:pt modelId="{C1CFA53F-269E-402A-84BD-B3348F037EF5}" type="pres">
      <dgm:prSet presAssocID="{632AE339-9B8A-4878-A294-71333FA625E9}" presName="sibTrans" presStyleCnt="0"/>
      <dgm:spPr/>
    </dgm:pt>
    <dgm:pt modelId="{976F55C0-40B2-4411-9F80-798E82AB20C1}" type="pres">
      <dgm:prSet presAssocID="{90099371-6777-4050-9590-A0F10C204065}" presName="compNode" presStyleCnt="0"/>
      <dgm:spPr/>
    </dgm:pt>
    <dgm:pt modelId="{1D406E09-AB0D-40A3-9FFE-39DAD71F6AB0}" type="pres">
      <dgm:prSet presAssocID="{90099371-6777-4050-9590-A0F10C20406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a:ext>
      </dgm:extLst>
    </dgm:pt>
    <dgm:pt modelId="{C14D29F2-6D58-44E4-889E-9E7C1F6B65E8}" type="pres">
      <dgm:prSet presAssocID="{90099371-6777-4050-9590-A0F10C204065}" presName="spaceRect" presStyleCnt="0"/>
      <dgm:spPr/>
    </dgm:pt>
    <dgm:pt modelId="{AAA8D786-38B7-4812-B150-72E7AEDF4323}" type="pres">
      <dgm:prSet presAssocID="{90099371-6777-4050-9590-A0F10C204065}" presName="textRect" presStyleLbl="revTx" presStyleIdx="3" presStyleCnt="5">
        <dgm:presLayoutVars>
          <dgm:chMax val="1"/>
          <dgm:chPref val="1"/>
        </dgm:presLayoutVars>
      </dgm:prSet>
      <dgm:spPr/>
    </dgm:pt>
    <dgm:pt modelId="{B6307E3C-EFB8-4D61-AB88-69AFB3A13964}" type="pres">
      <dgm:prSet presAssocID="{D70CBB76-5BF6-4400-96B2-91AD3F9704FD}" presName="sibTrans" presStyleCnt="0"/>
      <dgm:spPr/>
    </dgm:pt>
    <dgm:pt modelId="{C795C582-EC7F-429A-91C3-EAE5E230F364}" type="pres">
      <dgm:prSet presAssocID="{2AEDD17C-EA49-49FF-A322-6EF973D6EFA7}" presName="compNode" presStyleCnt="0"/>
      <dgm:spPr/>
    </dgm:pt>
    <dgm:pt modelId="{B809DA67-A7CC-436A-BB7C-E353AFF94240}" type="pres">
      <dgm:prSet presAssocID="{2AEDD17C-EA49-49FF-A322-6EF973D6EFA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ücher"/>
        </a:ext>
      </dgm:extLst>
    </dgm:pt>
    <dgm:pt modelId="{01DE042D-99DB-45F9-883E-9C5ADD72C928}" type="pres">
      <dgm:prSet presAssocID="{2AEDD17C-EA49-49FF-A322-6EF973D6EFA7}" presName="spaceRect" presStyleCnt="0"/>
      <dgm:spPr/>
    </dgm:pt>
    <dgm:pt modelId="{9D41765C-2D92-4255-AF83-BE0301A5B441}" type="pres">
      <dgm:prSet presAssocID="{2AEDD17C-EA49-49FF-A322-6EF973D6EFA7}" presName="textRect" presStyleLbl="revTx" presStyleIdx="4" presStyleCnt="5">
        <dgm:presLayoutVars>
          <dgm:chMax val="1"/>
          <dgm:chPref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345B6E13-8A2A-4D54-A3B0-F36C9325AA3A}" srcId="{EBE306DB-7B73-47E6-A2F3-B02D17AD9BD0}" destId="{4D8A9BCA-B473-402C-8A5F-7E33D0D7C678}" srcOrd="1" destOrd="0" parTransId="{E9170F69-2203-4C07-9A9A-6047732D101D}" sibTransId="{39756FBB-FF0F-4BD7-9DDA-13871B382EF5}"/>
    <dgm:cxn modelId="{B34E2A66-FD3A-4359-963B-8E56E57A34C5}" type="presOf" srcId="{25F305BB-2D2A-42D1-9ACF-EB8525C785EF}" destId="{12C4A26B-C441-4200-802C-1805FFF986E9}" srcOrd="0" destOrd="0" presId="urn:microsoft.com/office/officeart/2018/2/layout/IconLabelList"/>
    <dgm:cxn modelId="{43DF8F68-655F-4225-AB65-CE810C58B24C}" srcId="{EBE306DB-7B73-47E6-A2F3-B02D17AD9BD0}" destId="{25F305BB-2D2A-42D1-9ACF-EB8525C785EF}" srcOrd="2" destOrd="0" parTransId="{EEE74824-09E5-433B-B5BA-EE6234CCE92D}" sibTransId="{632AE339-9B8A-4878-A294-71333FA625E9}"/>
    <dgm:cxn modelId="{A30F9E4E-2403-48F8-A0D9-9C081743BABA}" type="presOf" srcId="{90099371-6777-4050-9590-A0F10C204065}" destId="{AAA8D786-38B7-4812-B150-72E7AEDF4323}" srcOrd="0" destOrd="0" presId="urn:microsoft.com/office/officeart/2018/2/layout/IconLabelList"/>
    <dgm:cxn modelId="{BFFFF157-ABDE-43F0-8622-E6CA8B1719A1}" srcId="{EBE306DB-7B73-47E6-A2F3-B02D17AD9BD0}" destId="{90099371-6777-4050-9590-A0F10C204065}" srcOrd="3" destOrd="0" parTransId="{60AE7126-C403-4D14-81D5-2FF3455A7CB4}" sibTransId="{D70CBB76-5BF6-4400-96B2-91AD3F9704FD}"/>
    <dgm:cxn modelId="{5032889C-604D-4484-9C96-6531303D1C28}" type="presOf" srcId="{EBE306DB-7B73-47E6-A2F3-B02D17AD9BD0}" destId="{84B2999C-3BE2-458F-B062-123A7018B6B3}" srcOrd="0" destOrd="0" presId="urn:microsoft.com/office/officeart/2018/2/layout/IconLabelList"/>
    <dgm:cxn modelId="{4CFC74A0-36A7-4057-98D2-A6E59CA3C20C}" type="presOf" srcId="{4D8A9BCA-B473-402C-8A5F-7E33D0D7C678}" destId="{E0845834-2129-44DB-BC42-6F4D39CE7A9F}" srcOrd="0" destOrd="0" presId="urn:microsoft.com/office/officeart/2018/2/layout/IconLabelList"/>
    <dgm:cxn modelId="{0299B2B8-5E8D-449D-BAED-62432B795043}" srcId="{EBE306DB-7B73-47E6-A2F3-B02D17AD9BD0}" destId="{2AEDD17C-EA49-49FF-A322-6EF973D6EFA7}" srcOrd="4" destOrd="0" parTransId="{0AC72927-A6A0-4250-9C1D-56387CE69D7A}" sibTransId="{CE9BBCBD-9A1C-4A77-A0A7-BBD310923058}"/>
    <dgm:cxn modelId="{8538F7C5-F55E-4542-8616-FFE19E64E0CC}" type="presOf" srcId="{51CF4D77-A7F4-4893-BF35-339F2A0B6682}" destId="{87512C1C-EACF-4C55-AF38-A71E6EF94A3B}" srcOrd="0" destOrd="0" presId="urn:microsoft.com/office/officeart/2018/2/layout/IconLabelList"/>
    <dgm:cxn modelId="{6F0F94E1-F57C-4CB7-80AA-E9FD665660ED}" type="presOf" srcId="{2AEDD17C-EA49-49FF-A322-6EF973D6EFA7}" destId="{9D41765C-2D92-4255-AF83-BE0301A5B441}" srcOrd="0" destOrd="0" presId="urn:microsoft.com/office/officeart/2018/2/layout/IconLabelList"/>
    <dgm:cxn modelId="{6164F1C1-3445-4698-B784-E50CAEBBB40B}" type="presParOf" srcId="{84B2999C-3BE2-458F-B062-123A7018B6B3}" destId="{3D5A66B1-BE2F-4D5C-A224-7669B7C3BE53}" srcOrd="0" destOrd="0" presId="urn:microsoft.com/office/officeart/2018/2/layout/IconLabelList"/>
    <dgm:cxn modelId="{839FE756-684C-468D-9755-FC0D46D1ED44}" type="presParOf" srcId="{3D5A66B1-BE2F-4D5C-A224-7669B7C3BE53}" destId="{178866FE-5876-401F-9AC8-A760273E2B3A}" srcOrd="0" destOrd="0" presId="urn:microsoft.com/office/officeart/2018/2/layout/IconLabelList"/>
    <dgm:cxn modelId="{98CC3826-7C6F-4D96-8086-C8A727F2E88F}" type="presParOf" srcId="{3D5A66B1-BE2F-4D5C-A224-7669B7C3BE53}" destId="{511B4F1A-E706-4371-A16C-1A2DA80E5E93}" srcOrd="1" destOrd="0" presId="urn:microsoft.com/office/officeart/2018/2/layout/IconLabelList"/>
    <dgm:cxn modelId="{0A57D8F7-C4A8-4B22-AC3D-D61A58A85CB6}" type="presParOf" srcId="{3D5A66B1-BE2F-4D5C-A224-7669B7C3BE53}" destId="{87512C1C-EACF-4C55-AF38-A71E6EF94A3B}" srcOrd="2" destOrd="0" presId="urn:microsoft.com/office/officeart/2018/2/layout/IconLabelList"/>
    <dgm:cxn modelId="{809FB90D-7607-4E98-B5E0-90137AD2E606}" type="presParOf" srcId="{84B2999C-3BE2-458F-B062-123A7018B6B3}" destId="{A6CB16A5-F748-45F5-8BCB-F55C3F7D505B}" srcOrd="1" destOrd="0" presId="urn:microsoft.com/office/officeart/2018/2/layout/IconLabelList"/>
    <dgm:cxn modelId="{1DC15AAD-3251-4A73-975E-218D3390C4EA}" type="presParOf" srcId="{84B2999C-3BE2-458F-B062-123A7018B6B3}" destId="{775CEDDC-D03D-4146-A88A-079C00DC6C28}" srcOrd="2" destOrd="0" presId="urn:microsoft.com/office/officeart/2018/2/layout/IconLabelList"/>
    <dgm:cxn modelId="{D6F847B2-BE7C-41CB-BF18-4EEA07EA12B4}" type="presParOf" srcId="{775CEDDC-D03D-4146-A88A-079C00DC6C28}" destId="{09E7C196-8ED3-4C37-82F6-65B8723CE200}" srcOrd="0" destOrd="0" presId="urn:microsoft.com/office/officeart/2018/2/layout/IconLabelList"/>
    <dgm:cxn modelId="{DCE19A1D-9F90-46A8-B618-47E6853AF575}" type="presParOf" srcId="{775CEDDC-D03D-4146-A88A-079C00DC6C28}" destId="{7C7AB90A-13EF-45DC-A5E1-6570077FE865}" srcOrd="1" destOrd="0" presId="urn:microsoft.com/office/officeart/2018/2/layout/IconLabelList"/>
    <dgm:cxn modelId="{8789AA34-4981-4418-BCC8-EA89F3A9F43E}" type="presParOf" srcId="{775CEDDC-D03D-4146-A88A-079C00DC6C28}" destId="{E0845834-2129-44DB-BC42-6F4D39CE7A9F}" srcOrd="2" destOrd="0" presId="urn:microsoft.com/office/officeart/2018/2/layout/IconLabelList"/>
    <dgm:cxn modelId="{63593065-32BB-48BB-A887-A54AE7D20713}" type="presParOf" srcId="{84B2999C-3BE2-458F-B062-123A7018B6B3}" destId="{1E1B3399-EAF0-40AE-9F0A-1D511F2F776D}" srcOrd="3" destOrd="0" presId="urn:microsoft.com/office/officeart/2018/2/layout/IconLabelList"/>
    <dgm:cxn modelId="{A880D7BC-71EC-4D01-BFAF-F8B6D53FB293}" type="presParOf" srcId="{84B2999C-3BE2-458F-B062-123A7018B6B3}" destId="{A91F059D-E8A9-463D-BCA3-D5F844FB1C32}" srcOrd="4" destOrd="0" presId="urn:microsoft.com/office/officeart/2018/2/layout/IconLabelList"/>
    <dgm:cxn modelId="{E7F1B0BE-C6A8-4118-8D98-5AD8988DBB3C}" type="presParOf" srcId="{A91F059D-E8A9-463D-BCA3-D5F844FB1C32}" destId="{359FDB65-D111-49EF-BD10-773AEE212962}" srcOrd="0" destOrd="0" presId="urn:microsoft.com/office/officeart/2018/2/layout/IconLabelList"/>
    <dgm:cxn modelId="{49C04A6E-90B6-4787-B114-37ABE25FF6A9}" type="presParOf" srcId="{A91F059D-E8A9-463D-BCA3-D5F844FB1C32}" destId="{A2B2D126-184B-44A4-9F5B-9F4B200AED22}" srcOrd="1" destOrd="0" presId="urn:microsoft.com/office/officeart/2018/2/layout/IconLabelList"/>
    <dgm:cxn modelId="{048D3596-7542-497E-B23C-D157BC868F3F}" type="presParOf" srcId="{A91F059D-E8A9-463D-BCA3-D5F844FB1C32}" destId="{12C4A26B-C441-4200-802C-1805FFF986E9}" srcOrd="2" destOrd="0" presId="urn:microsoft.com/office/officeart/2018/2/layout/IconLabelList"/>
    <dgm:cxn modelId="{4F1DF5FA-052F-4D4D-8946-6CB014600123}" type="presParOf" srcId="{84B2999C-3BE2-458F-B062-123A7018B6B3}" destId="{C1CFA53F-269E-402A-84BD-B3348F037EF5}" srcOrd="5" destOrd="0" presId="urn:microsoft.com/office/officeart/2018/2/layout/IconLabelList"/>
    <dgm:cxn modelId="{CCEF1B1C-BAAF-4DDB-84B9-7F11DA3CB472}" type="presParOf" srcId="{84B2999C-3BE2-458F-B062-123A7018B6B3}" destId="{976F55C0-40B2-4411-9F80-798E82AB20C1}" srcOrd="6" destOrd="0" presId="urn:microsoft.com/office/officeart/2018/2/layout/IconLabelList"/>
    <dgm:cxn modelId="{DED39637-F4D9-4A20-BFEE-561B3E435EF5}" type="presParOf" srcId="{976F55C0-40B2-4411-9F80-798E82AB20C1}" destId="{1D406E09-AB0D-40A3-9FFE-39DAD71F6AB0}" srcOrd="0" destOrd="0" presId="urn:microsoft.com/office/officeart/2018/2/layout/IconLabelList"/>
    <dgm:cxn modelId="{06A5DBE8-69CF-4C5A-809E-9937361B4D06}" type="presParOf" srcId="{976F55C0-40B2-4411-9F80-798E82AB20C1}" destId="{C14D29F2-6D58-44E4-889E-9E7C1F6B65E8}" srcOrd="1" destOrd="0" presId="urn:microsoft.com/office/officeart/2018/2/layout/IconLabelList"/>
    <dgm:cxn modelId="{E2919FF4-62FB-4D7A-BA46-BD9CC555151E}" type="presParOf" srcId="{976F55C0-40B2-4411-9F80-798E82AB20C1}" destId="{AAA8D786-38B7-4812-B150-72E7AEDF4323}" srcOrd="2" destOrd="0" presId="urn:microsoft.com/office/officeart/2018/2/layout/IconLabelList"/>
    <dgm:cxn modelId="{DDEDFCA7-5047-4981-A371-F98D51CD99CC}" type="presParOf" srcId="{84B2999C-3BE2-458F-B062-123A7018B6B3}" destId="{B6307E3C-EFB8-4D61-AB88-69AFB3A13964}" srcOrd="7" destOrd="0" presId="urn:microsoft.com/office/officeart/2018/2/layout/IconLabelList"/>
    <dgm:cxn modelId="{7ABFEF81-B725-4906-B8BE-3DFA49C04BEC}" type="presParOf" srcId="{84B2999C-3BE2-458F-B062-123A7018B6B3}" destId="{C795C582-EC7F-429A-91C3-EAE5E230F364}" srcOrd="8" destOrd="0" presId="urn:microsoft.com/office/officeart/2018/2/layout/IconLabelList"/>
    <dgm:cxn modelId="{519FD740-2EF9-4FED-B0AA-61A1C11B1832}" type="presParOf" srcId="{C795C582-EC7F-429A-91C3-EAE5E230F364}" destId="{B809DA67-A7CC-436A-BB7C-E353AFF94240}" srcOrd="0" destOrd="0" presId="urn:microsoft.com/office/officeart/2018/2/layout/IconLabelList"/>
    <dgm:cxn modelId="{A97385A7-7DC0-41B7-BF07-BC8ABA4EDF75}" type="presParOf" srcId="{C795C582-EC7F-429A-91C3-EAE5E230F364}" destId="{01DE042D-99DB-45F9-883E-9C5ADD72C928}" srcOrd="1" destOrd="0" presId="urn:microsoft.com/office/officeart/2018/2/layout/IconLabelList"/>
    <dgm:cxn modelId="{111D4BB3-97F8-458B-BCFB-6CD2FF603A0A}" type="presParOf" srcId="{C795C582-EC7F-429A-91C3-EAE5E230F364}" destId="{9D41765C-2D92-4255-AF83-BE0301A5B441}"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306DB-7B73-47E6-A2F3-B02D17AD9BD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r>
            <a:rPr lang="de-DE" sz="2000" b="0" dirty="0">
              <a:latin typeface="Century Gothic" panose="020B0502020202020204" pitchFamily="34" charset="0"/>
            </a:rPr>
            <a:t>Starke Passwörter</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r>
            <a:rPr lang="de-DE" sz="2000" b="0" dirty="0">
              <a:latin typeface="Century Gothic" panose="020B0502020202020204" pitchFamily="34" charset="0"/>
            </a:rPr>
            <a:t>Zwei-Faktor-Authentifizierung</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r>
            <a:rPr lang="en-GB" sz="2000" b="0" dirty="0" err="1">
              <a:latin typeface="Century Gothic" panose="020B0502020202020204" pitchFamily="34" charset="0"/>
            </a:rPr>
            <a:t>Sichere</a:t>
          </a:r>
          <a:r>
            <a:rPr lang="en-GB" sz="2000" b="0" dirty="0">
              <a:latin typeface="Century Gothic" panose="020B0502020202020204" pitchFamily="34" charset="0"/>
            </a:rPr>
            <a:t> </a:t>
          </a:r>
          <a:r>
            <a:rPr lang="en-GB" sz="2000" b="0" dirty="0" err="1">
              <a:latin typeface="Century Gothic" panose="020B0502020202020204" pitchFamily="34" charset="0"/>
            </a:rPr>
            <a:t>Kommunikation</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2AEDD17C-EA49-49FF-A322-6EF973D6EFA7}">
      <dgm:prSet phldrT="[Text]" custT="1"/>
      <dgm:spPr/>
      <dgm:t>
        <a:bodyPr/>
        <a:lstStyle/>
        <a:p>
          <a:r>
            <a:rPr lang="en-GB" sz="2000" b="0" dirty="0" err="1">
              <a:latin typeface="Century Gothic" panose="020B0502020202020204" pitchFamily="34" charset="0"/>
            </a:rPr>
            <a:t>Regelmäßige</a:t>
          </a:r>
          <a:r>
            <a:rPr lang="en-GB" sz="2000" b="0" dirty="0">
              <a:latin typeface="Century Gothic" panose="020B0502020202020204" pitchFamily="34" charset="0"/>
            </a:rPr>
            <a:t> Software-Updates</a:t>
          </a:r>
          <a:endParaRPr lang="de-AT" sz="2000" b="0" dirty="0">
            <a:latin typeface="Century Gothic" panose="020B0502020202020204" pitchFamily="34" charset="0"/>
          </a:endParaRPr>
        </a:p>
      </dgm:t>
    </dgm:pt>
    <dgm:pt modelId="{0AC72927-A6A0-4250-9C1D-56387CE69D7A}" type="parTrans" cxnId="{0299B2B8-5E8D-449D-BAED-62432B795043}">
      <dgm:prSet/>
      <dgm:spPr/>
      <dgm:t>
        <a:bodyPr/>
        <a:lstStyle/>
        <a:p>
          <a:endParaRPr lang="de-AT" sz="2000" b="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000" b="0">
            <a:latin typeface="Century Gothic" panose="020B0502020202020204" pitchFamily="34" charset="0"/>
          </a:endParaRPr>
        </a:p>
      </dgm:t>
    </dgm:pt>
    <dgm:pt modelId="{EC008893-3838-4923-B01A-1E6B01031095}">
      <dgm:prSet phldrT="[Text]" custT="1"/>
      <dgm:spPr/>
      <dgm:t>
        <a:bodyPr/>
        <a:lstStyle/>
        <a:p>
          <a:r>
            <a:rPr lang="en-GB" sz="2000" b="0" dirty="0" err="1">
              <a:latin typeface="Century Gothic" panose="020B0502020202020204" pitchFamily="34" charset="0"/>
            </a:rPr>
            <a:t>Sicherung</a:t>
          </a:r>
          <a:r>
            <a:rPr lang="en-GB" sz="2000" b="0" dirty="0">
              <a:latin typeface="Century Gothic" panose="020B0502020202020204" pitchFamily="34" charset="0"/>
            </a:rPr>
            <a:t> der </a:t>
          </a:r>
          <a:r>
            <a:rPr lang="en-GB" sz="2000" b="0" dirty="0" err="1">
              <a:latin typeface="Century Gothic" panose="020B0502020202020204" pitchFamily="34" charset="0"/>
            </a:rPr>
            <a:t>Geräte</a:t>
          </a:r>
          <a:endParaRPr lang="de-AT" sz="2000" b="0" dirty="0">
            <a:latin typeface="Century Gothic" panose="020B0502020202020204" pitchFamily="34" charset="0"/>
          </a:endParaRPr>
        </a:p>
      </dgm:t>
    </dgm:pt>
    <dgm:pt modelId="{CC2823BA-6957-4DD0-B22B-137E8D2B89B0}" type="parTrans" cxnId="{8901A7DE-1096-4CAA-8181-96E3AF4086E0}">
      <dgm:prSet/>
      <dgm:spPr/>
      <dgm:t>
        <a:bodyPr/>
        <a:lstStyle/>
        <a:p>
          <a:endParaRPr lang="de-AT" sz="2000" b="0">
            <a:latin typeface="Century Gothic" panose="020B0502020202020204" pitchFamily="34" charset="0"/>
          </a:endParaRPr>
        </a:p>
      </dgm:t>
    </dgm:pt>
    <dgm:pt modelId="{5932F5AB-1261-4D7F-BD2B-D4041FE01014}" type="sibTrans" cxnId="{8901A7DE-1096-4CAA-8181-96E3AF4086E0}">
      <dgm:prSet custT="1"/>
      <dgm:spPr/>
      <dgm:t>
        <a:bodyPr/>
        <a:lstStyle/>
        <a:p>
          <a:endParaRPr lang="de-AT" sz="2000" b="0">
            <a:latin typeface="Century Gothic" panose="020B0502020202020204" pitchFamily="34" charset="0"/>
          </a:endParaRPr>
        </a:p>
      </dgm:t>
    </dgm:pt>
    <dgm:pt modelId="{3C9D106C-7783-4690-9FBB-4DA4002EDE6E}">
      <dgm:prSet phldrT="[Text]" custT="1"/>
      <dgm:spPr/>
      <dgm:t>
        <a:bodyPr/>
        <a:lstStyle/>
        <a:p>
          <a:r>
            <a:rPr lang="en-GB" sz="2000" b="0" dirty="0" err="1">
              <a:latin typeface="Century Gothic" panose="020B0502020202020204" pitchFamily="34" charset="0"/>
            </a:rPr>
            <a:t>Vorsicht</a:t>
          </a:r>
          <a:r>
            <a:rPr lang="en-GB" sz="2000" b="0" dirty="0">
              <a:latin typeface="Century Gothic" panose="020B0502020202020204" pitchFamily="34" charset="0"/>
            </a:rPr>
            <a:t> </a:t>
          </a:r>
          <a:r>
            <a:rPr lang="en-GB" sz="2000" b="0" dirty="0" err="1">
              <a:latin typeface="Century Gothic" panose="020B0502020202020204" pitchFamily="34" charset="0"/>
            </a:rPr>
            <a:t>vor</a:t>
          </a:r>
          <a:r>
            <a:rPr lang="en-GB" sz="2000" b="0" dirty="0">
              <a:latin typeface="Century Gothic" panose="020B0502020202020204" pitchFamily="34" charset="0"/>
            </a:rPr>
            <a:t> Phishing-</a:t>
          </a:r>
          <a:r>
            <a:rPr lang="en-GB" sz="2000" b="0" dirty="0" err="1">
              <a:latin typeface="Century Gothic" panose="020B0502020202020204" pitchFamily="34" charset="0"/>
            </a:rPr>
            <a:t>Angriffen</a:t>
          </a:r>
          <a:endParaRPr lang="de-AT" sz="2000" b="0" dirty="0">
            <a:latin typeface="Century Gothic" panose="020B0502020202020204" pitchFamily="34" charset="0"/>
          </a:endParaRPr>
        </a:p>
      </dgm:t>
    </dgm:pt>
    <dgm:pt modelId="{01809658-02B3-4814-936C-2BE513753582}" type="parTrans" cxnId="{3F6B212B-94C4-482F-A5E0-57D7F277D98E}">
      <dgm:prSet/>
      <dgm:spPr/>
      <dgm:t>
        <a:bodyPr/>
        <a:lstStyle/>
        <a:p>
          <a:endParaRPr lang="de-AT" sz="2000" b="0">
            <a:latin typeface="Century Gothic" panose="020B0502020202020204" pitchFamily="34" charset="0"/>
          </a:endParaRPr>
        </a:p>
      </dgm:t>
    </dgm:pt>
    <dgm:pt modelId="{171F4DEB-3AF3-46B2-8833-64B7770605A7}" type="sibTrans" cxnId="{3F6B212B-94C4-482F-A5E0-57D7F277D98E}">
      <dgm:prSet custT="1"/>
      <dgm:spPr/>
      <dgm:t>
        <a:bodyPr/>
        <a:lstStyle/>
        <a:p>
          <a:endParaRPr lang="de-AT" sz="2000" b="0">
            <a:latin typeface="Century Gothic" panose="020B0502020202020204" pitchFamily="34" charset="0"/>
          </a:endParaRPr>
        </a:p>
      </dgm:t>
    </dgm:pt>
    <dgm:pt modelId="{93841315-F940-42CD-B086-09A3B7A244B4}">
      <dgm:prSet phldrT="[Text]" custT="1"/>
      <dgm:spPr/>
      <dgm:t>
        <a:bodyPr/>
        <a:lstStyle/>
        <a:p>
          <a:r>
            <a:rPr lang="en-GB" sz="2000" b="0" dirty="0" err="1">
              <a:latin typeface="Century Gothic" panose="020B0502020202020204" pitchFamily="34" charset="0"/>
            </a:rPr>
            <a:t>Verwendung</a:t>
          </a:r>
          <a:r>
            <a:rPr lang="en-GB" sz="2000" b="0" dirty="0">
              <a:latin typeface="Century Gothic" panose="020B0502020202020204" pitchFamily="34" charset="0"/>
            </a:rPr>
            <a:t> </a:t>
          </a:r>
          <a:r>
            <a:rPr lang="en-GB" sz="2000" b="0" dirty="0" err="1">
              <a:latin typeface="Century Gothic" panose="020B0502020202020204" pitchFamily="34" charset="0"/>
            </a:rPr>
            <a:t>sicherer</a:t>
          </a:r>
          <a:r>
            <a:rPr lang="en-GB" sz="2000" b="0" dirty="0">
              <a:latin typeface="Century Gothic" panose="020B0502020202020204" pitchFamily="34" charset="0"/>
            </a:rPr>
            <a:t> </a:t>
          </a:r>
          <a:r>
            <a:rPr lang="en-GB" sz="2000" b="0" dirty="0" err="1">
              <a:latin typeface="Century Gothic" panose="020B0502020202020204" pitchFamily="34" charset="0"/>
            </a:rPr>
            <a:t>Zahlungs-methoden</a:t>
          </a:r>
          <a:endParaRPr lang="de-AT" sz="2000" b="0" dirty="0">
            <a:latin typeface="Century Gothic" panose="020B0502020202020204" pitchFamily="34" charset="0"/>
          </a:endParaRPr>
        </a:p>
      </dgm:t>
    </dgm:pt>
    <dgm:pt modelId="{B9FD7024-3DD9-4BB6-8652-051A322AA216}" type="parTrans" cxnId="{27996D98-C7C9-49AC-B1E6-274D9FD270FD}">
      <dgm:prSet/>
      <dgm:spPr/>
      <dgm:t>
        <a:bodyPr/>
        <a:lstStyle/>
        <a:p>
          <a:endParaRPr lang="de-AT" sz="2000" b="0">
            <a:latin typeface="Century Gothic" panose="020B0502020202020204" pitchFamily="34" charset="0"/>
          </a:endParaRPr>
        </a:p>
      </dgm:t>
    </dgm:pt>
    <dgm:pt modelId="{63951523-ADEF-4400-BD50-E31E3D837EF6}" type="sibTrans" cxnId="{27996D98-C7C9-49AC-B1E6-274D9FD270FD}">
      <dgm:prSet custT="1"/>
      <dgm:spPr/>
      <dgm:t>
        <a:bodyPr/>
        <a:lstStyle/>
        <a:p>
          <a:endParaRPr lang="de-AT" sz="2000" b="0">
            <a:latin typeface="Century Gothic" panose="020B0502020202020204" pitchFamily="34" charset="0"/>
          </a:endParaRPr>
        </a:p>
      </dgm:t>
    </dgm:pt>
    <dgm:pt modelId="{9166EE84-48A9-4982-81FA-2E2090ECC79C}">
      <dgm:prSet phldrT="[Text]" custT="1"/>
      <dgm:spPr/>
      <dgm:t>
        <a:bodyPr/>
        <a:lstStyle/>
        <a:p>
          <a:r>
            <a:rPr lang="en-GB" sz="2000" b="0" dirty="0" err="1">
              <a:latin typeface="Century Gothic" panose="020B0502020202020204" pitchFamily="34" charset="0"/>
            </a:rPr>
            <a:t>Überwachung</a:t>
          </a:r>
          <a:r>
            <a:rPr lang="en-GB" sz="2000" b="0" dirty="0">
              <a:latin typeface="Century Gothic" panose="020B0502020202020204" pitchFamily="34" charset="0"/>
            </a:rPr>
            <a:t> der </a:t>
          </a:r>
          <a:r>
            <a:rPr lang="en-GB" sz="2000" b="0" dirty="0" err="1">
              <a:latin typeface="Century Gothic" panose="020B0502020202020204" pitchFamily="34" charset="0"/>
            </a:rPr>
            <a:t>Kontenaktivität</a:t>
          </a:r>
          <a:endParaRPr lang="de-AT" sz="2000" b="0" dirty="0">
            <a:latin typeface="Century Gothic" panose="020B0502020202020204" pitchFamily="34" charset="0"/>
          </a:endParaRPr>
        </a:p>
      </dgm:t>
    </dgm:pt>
    <dgm:pt modelId="{F8A9DB3F-2F14-4D04-9827-0D19D00D1213}" type="parTrans" cxnId="{91290407-3BE7-4AF0-85F7-CE2AA306F022}">
      <dgm:prSet/>
      <dgm:spPr/>
      <dgm:t>
        <a:bodyPr/>
        <a:lstStyle/>
        <a:p>
          <a:endParaRPr lang="de-AT" sz="2000" b="0">
            <a:latin typeface="Century Gothic" panose="020B0502020202020204" pitchFamily="34" charset="0"/>
          </a:endParaRPr>
        </a:p>
      </dgm:t>
    </dgm:pt>
    <dgm:pt modelId="{23E939FF-EF72-481D-995A-1D1FE948628B}" type="sibTrans" cxnId="{91290407-3BE7-4AF0-85F7-CE2AA306F022}">
      <dgm:prSet custT="1"/>
      <dgm:spPr/>
      <dgm:t>
        <a:bodyPr/>
        <a:lstStyle/>
        <a:p>
          <a:endParaRPr lang="de-AT" sz="2000" b="0">
            <a:latin typeface="Century Gothic" panose="020B0502020202020204" pitchFamily="34" charset="0"/>
          </a:endParaRPr>
        </a:p>
      </dgm:t>
    </dgm:pt>
    <dgm:pt modelId="{3EA70B8C-F949-4EAF-8FB2-722E34305FE2}">
      <dgm:prSet phldrT="[Text]" custT="1"/>
      <dgm:spPr/>
      <dgm:t>
        <a:bodyPr/>
        <a:lstStyle/>
        <a:p>
          <a:r>
            <a:rPr lang="en-GB" sz="2000" b="0" dirty="0" err="1">
              <a:latin typeface="Century Gothic" panose="020B0502020202020204" pitchFamily="34" charset="0"/>
            </a:rPr>
            <a:t>Daten-verschlüsselung</a:t>
          </a:r>
          <a:endParaRPr lang="de-AT" sz="2000" b="0" dirty="0">
            <a:latin typeface="Century Gothic" panose="020B0502020202020204" pitchFamily="34" charset="0"/>
          </a:endParaRPr>
        </a:p>
      </dgm:t>
    </dgm:pt>
    <dgm:pt modelId="{FD9111F8-B738-49B7-94A2-EF45F451245B}" type="parTrans" cxnId="{86E6E5CA-C00A-4FA5-9758-BD573A31AB88}">
      <dgm:prSet/>
      <dgm:spPr/>
      <dgm:t>
        <a:bodyPr/>
        <a:lstStyle/>
        <a:p>
          <a:endParaRPr lang="de-AT" sz="2000" b="0">
            <a:latin typeface="Century Gothic" panose="020B0502020202020204" pitchFamily="34" charset="0"/>
          </a:endParaRPr>
        </a:p>
      </dgm:t>
    </dgm:pt>
    <dgm:pt modelId="{2A6F5738-E032-4EFE-8687-FA483265D27C}" type="sibTrans" cxnId="{86E6E5CA-C00A-4FA5-9758-BD573A31AB88}">
      <dgm:prSet/>
      <dgm:spPr/>
      <dgm:t>
        <a:bodyPr/>
        <a:lstStyle/>
        <a:p>
          <a:endParaRPr lang="de-AT" sz="2000" b="0">
            <a:latin typeface="Century Gothic" panose="020B0502020202020204" pitchFamily="34" charset="0"/>
          </a:endParaRPr>
        </a:p>
      </dgm:t>
    </dgm:pt>
    <dgm:pt modelId="{C8C78235-B4BC-41D3-8DC0-52960BF8E856}" type="pres">
      <dgm:prSet presAssocID="{EBE306DB-7B73-47E6-A2F3-B02D17AD9BD0}" presName="Name0" presStyleCnt="0">
        <dgm:presLayoutVars>
          <dgm:dir/>
          <dgm:resizeHandles val="exact"/>
        </dgm:presLayoutVars>
      </dgm:prSet>
      <dgm:spPr/>
    </dgm:pt>
    <dgm:pt modelId="{9B02947B-62C9-4759-8D97-7A1A269E207F}" type="pres">
      <dgm:prSet presAssocID="{51CF4D77-A7F4-4893-BF35-339F2A0B6682}" presName="node" presStyleLbl="node1" presStyleIdx="0" presStyleCnt="9">
        <dgm:presLayoutVars>
          <dgm:bulletEnabled val="1"/>
        </dgm:presLayoutVars>
      </dgm:prSet>
      <dgm:spPr/>
    </dgm:pt>
    <dgm:pt modelId="{1E8AF4DC-528B-490B-BC3E-9B7554D9B646}" type="pres">
      <dgm:prSet presAssocID="{9F66F138-E43C-44AE-9B9F-C8CE2DCD2249}" presName="sibTrans" presStyleLbl="sibTrans1D1" presStyleIdx="0" presStyleCnt="8"/>
      <dgm:spPr/>
    </dgm:pt>
    <dgm:pt modelId="{B1DD0C33-8A01-4B85-AF77-A34FE5269254}" type="pres">
      <dgm:prSet presAssocID="{9F66F138-E43C-44AE-9B9F-C8CE2DCD2249}" presName="connectorText" presStyleLbl="sibTrans1D1" presStyleIdx="0" presStyleCnt="8"/>
      <dgm:spPr/>
    </dgm:pt>
    <dgm:pt modelId="{7AAD08D3-B5CF-46E8-BEFA-1F7495089954}" type="pres">
      <dgm:prSet presAssocID="{4D8A9BCA-B473-402C-8A5F-7E33D0D7C678}" presName="node" presStyleLbl="node1" presStyleIdx="1" presStyleCnt="9" custScaleX="115988" custScaleY="102810">
        <dgm:presLayoutVars>
          <dgm:bulletEnabled val="1"/>
        </dgm:presLayoutVars>
      </dgm:prSet>
      <dgm:spPr/>
    </dgm:pt>
    <dgm:pt modelId="{62C90A80-8FAC-4A09-BE65-3902F210AC79}" type="pres">
      <dgm:prSet presAssocID="{39756FBB-FF0F-4BD7-9DDA-13871B382EF5}" presName="sibTrans" presStyleLbl="sibTrans1D1" presStyleIdx="1" presStyleCnt="8"/>
      <dgm:spPr/>
    </dgm:pt>
    <dgm:pt modelId="{C6FA421E-623B-4E3E-B74D-8348638C5033}" type="pres">
      <dgm:prSet presAssocID="{39756FBB-FF0F-4BD7-9DDA-13871B382EF5}" presName="connectorText" presStyleLbl="sibTrans1D1" presStyleIdx="1" presStyleCnt="8"/>
      <dgm:spPr/>
    </dgm:pt>
    <dgm:pt modelId="{CD3C547C-5303-4863-936F-5E3E39610BB8}" type="pres">
      <dgm:prSet presAssocID="{25F305BB-2D2A-42D1-9ACF-EB8525C785EF}" presName="node" presStyleLbl="node1" presStyleIdx="2" presStyleCnt="9" custScaleX="108943" custScaleY="101780">
        <dgm:presLayoutVars>
          <dgm:bulletEnabled val="1"/>
        </dgm:presLayoutVars>
      </dgm:prSet>
      <dgm:spPr/>
    </dgm:pt>
    <dgm:pt modelId="{728ADA41-94A5-4B9E-A9CA-7A251CBA5FA0}" type="pres">
      <dgm:prSet presAssocID="{632AE339-9B8A-4878-A294-71333FA625E9}" presName="sibTrans" presStyleLbl="sibTrans1D1" presStyleIdx="2" presStyleCnt="8"/>
      <dgm:spPr/>
    </dgm:pt>
    <dgm:pt modelId="{A16C451D-B387-4271-BE49-4E70E24CDCBF}" type="pres">
      <dgm:prSet presAssocID="{632AE339-9B8A-4878-A294-71333FA625E9}" presName="connectorText" presStyleLbl="sibTrans1D1" presStyleIdx="2" presStyleCnt="8"/>
      <dgm:spPr/>
    </dgm:pt>
    <dgm:pt modelId="{E9B47C27-5A0E-4461-91BB-0FA59F11C748}" type="pres">
      <dgm:prSet presAssocID="{EC008893-3838-4923-B01A-1E6B01031095}" presName="node" presStyleLbl="node1" presStyleIdx="3" presStyleCnt="9">
        <dgm:presLayoutVars>
          <dgm:bulletEnabled val="1"/>
        </dgm:presLayoutVars>
      </dgm:prSet>
      <dgm:spPr/>
    </dgm:pt>
    <dgm:pt modelId="{BBE632CE-E03B-45F2-85E2-87DD22B57BC8}" type="pres">
      <dgm:prSet presAssocID="{5932F5AB-1261-4D7F-BD2B-D4041FE01014}" presName="sibTrans" presStyleLbl="sibTrans1D1" presStyleIdx="3" presStyleCnt="8"/>
      <dgm:spPr/>
    </dgm:pt>
    <dgm:pt modelId="{D236FB6F-763A-4E8E-81E2-A59723730E3E}" type="pres">
      <dgm:prSet presAssocID="{5932F5AB-1261-4D7F-BD2B-D4041FE01014}" presName="connectorText" presStyleLbl="sibTrans1D1" presStyleIdx="3" presStyleCnt="8"/>
      <dgm:spPr/>
    </dgm:pt>
    <dgm:pt modelId="{773FA7A3-7DED-4854-AB33-2EB1DB9E1C4B}" type="pres">
      <dgm:prSet presAssocID="{2AEDD17C-EA49-49FF-A322-6EF973D6EFA7}" presName="node" presStyleLbl="node1" presStyleIdx="4" presStyleCnt="9">
        <dgm:presLayoutVars>
          <dgm:bulletEnabled val="1"/>
        </dgm:presLayoutVars>
      </dgm:prSet>
      <dgm:spPr/>
    </dgm:pt>
    <dgm:pt modelId="{311B57A4-6280-4006-BA0B-FB358C70E627}" type="pres">
      <dgm:prSet presAssocID="{CE9BBCBD-9A1C-4A77-A0A7-BBD310923058}" presName="sibTrans" presStyleLbl="sibTrans1D1" presStyleIdx="4" presStyleCnt="8"/>
      <dgm:spPr/>
    </dgm:pt>
    <dgm:pt modelId="{9ED2644F-B6BA-4653-99F3-53BC88F32BBC}" type="pres">
      <dgm:prSet presAssocID="{CE9BBCBD-9A1C-4A77-A0A7-BBD310923058}" presName="connectorText" presStyleLbl="sibTrans1D1" presStyleIdx="4" presStyleCnt="8"/>
      <dgm:spPr/>
    </dgm:pt>
    <dgm:pt modelId="{198366F7-ADCC-4267-8A6A-52A8927B73AC}" type="pres">
      <dgm:prSet presAssocID="{3C9D106C-7783-4690-9FBB-4DA4002EDE6E}" presName="node" presStyleLbl="node1" presStyleIdx="5" presStyleCnt="9">
        <dgm:presLayoutVars>
          <dgm:bulletEnabled val="1"/>
        </dgm:presLayoutVars>
      </dgm:prSet>
      <dgm:spPr/>
    </dgm:pt>
    <dgm:pt modelId="{DE198848-E756-4473-985C-C3FB69C04CDD}" type="pres">
      <dgm:prSet presAssocID="{171F4DEB-3AF3-46B2-8833-64B7770605A7}" presName="sibTrans" presStyleLbl="sibTrans1D1" presStyleIdx="5" presStyleCnt="8"/>
      <dgm:spPr/>
    </dgm:pt>
    <dgm:pt modelId="{1B99FA38-8F10-44E3-805B-153BE37597A0}" type="pres">
      <dgm:prSet presAssocID="{171F4DEB-3AF3-46B2-8833-64B7770605A7}" presName="connectorText" presStyleLbl="sibTrans1D1" presStyleIdx="5" presStyleCnt="8"/>
      <dgm:spPr/>
    </dgm:pt>
    <dgm:pt modelId="{C596002F-7003-4218-974B-AE64FE18E115}" type="pres">
      <dgm:prSet presAssocID="{93841315-F940-42CD-B086-09A3B7A244B4}" presName="node" presStyleLbl="node1" presStyleIdx="6" presStyleCnt="9">
        <dgm:presLayoutVars>
          <dgm:bulletEnabled val="1"/>
        </dgm:presLayoutVars>
      </dgm:prSet>
      <dgm:spPr/>
    </dgm:pt>
    <dgm:pt modelId="{DDDE0ACC-050E-4142-8600-A3C17E3B70E7}" type="pres">
      <dgm:prSet presAssocID="{63951523-ADEF-4400-BD50-E31E3D837EF6}" presName="sibTrans" presStyleLbl="sibTrans1D1" presStyleIdx="6" presStyleCnt="8"/>
      <dgm:spPr/>
    </dgm:pt>
    <dgm:pt modelId="{7CFE7D85-DC73-445D-B4C4-149C88E0F3D9}" type="pres">
      <dgm:prSet presAssocID="{63951523-ADEF-4400-BD50-E31E3D837EF6}" presName="connectorText" presStyleLbl="sibTrans1D1" presStyleIdx="6" presStyleCnt="8"/>
      <dgm:spPr/>
    </dgm:pt>
    <dgm:pt modelId="{A7C904B3-0893-411A-994A-5001BCEE1D21}" type="pres">
      <dgm:prSet presAssocID="{9166EE84-48A9-4982-81FA-2E2090ECC79C}" presName="node" presStyleLbl="node1" presStyleIdx="7" presStyleCnt="9" custScaleX="106057" custScaleY="106894">
        <dgm:presLayoutVars>
          <dgm:bulletEnabled val="1"/>
        </dgm:presLayoutVars>
      </dgm:prSet>
      <dgm:spPr/>
    </dgm:pt>
    <dgm:pt modelId="{2DF8CE8B-CAEA-4048-AA57-3A3C68EAB6C7}" type="pres">
      <dgm:prSet presAssocID="{23E939FF-EF72-481D-995A-1D1FE948628B}" presName="sibTrans" presStyleLbl="sibTrans1D1" presStyleIdx="7" presStyleCnt="8"/>
      <dgm:spPr/>
    </dgm:pt>
    <dgm:pt modelId="{D8E9B06D-6438-4E5B-BCDD-1DEA910683D9}" type="pres">
      <dgm:prSet presAssocID="{23E939FF-EF72-481D-995A-1D1FE948628B}" presName="connectorText" presStyleLbl="sibTrans1D1" presStyleIdx="7" presStyleCnt="8"/>
      <dgm:spPr/>
    </dgm:pt>
    <dgm:pt modelId="{D5F5D3C3-56B9-4219-AD36-04C9CFF28D58}" type="pres">
      <dgm:prSet presAssocID="{3EA70B8C-F949-4EAF-8FB2-722E34305FE2}" presName="node" presStyleLbl="node1" presStyleIdx="8" presStyleCnt="9" custScaleX="105492" custScaleY="100165">
        <dgm:presLayoutVars>
          <dgm:bulletEnabled val="1"/>
        </dgm:presLayoutVars>
      </dgm:prSet>
      <dgm:spPr/>
    </dgm:pt>
  </dgm:ptLst>
  <dgm:cxnLst>
    <dgm:cxn modelId="{91290407-3BE7-4AF0-85F7-CE2AA306F022}" srcId="{EBE306DB-7B73-47E6-A2F3-B02D17AD9BD0}" destId="{9166EE84-48A9-4982-81FA-2E2090ECC79C}" srcOrd="7" destOrd="0" parTransId="{F8A9DB3F-2F14-4D04-9827-0D19D00D1213}" sibTransId="{23E939FF-EF72-481D-995A-1D1FE948628B}"/>
    <dgm:cxn modelId="{FAA34E07-2517-4726-A480-46F023EB043D}" srcId="{EBE306DB-7B73-47E6-A2F3-B02D17AD9BD0}" destId="{51CF4D77-A7F4-4893-BF35-339F2A0B6682}" srcOrd="0" destOrd="0" parTransId="{D1667C93-73D0-4851-8732-16034DC70BAE}" sibTransId="{9F66F138-E43C-44AE-9B9F-C8CE2DCD2249}"/>
    <dgm:cxn modelId="{E7F97011-F4FC-4F81-A25B-21E293D4847B}" type="presOf" srcId="{2AEDD17C-EA49-49FF-A322-6EF973D6EFA7}" destId="{773FA7A3-7DED-4854-AB33-2EB1DB9E1C4B}" srcOrd="0" destOrd="0" presId="urn:microsoft.com/office/officeart/2016/7/layout/RepeatingBendingProcessNew"/>
    <dgm:cxn modelId="{345B6E13-8A2A-4D54-A3B0-F36C9325AA3A}" srcId="{EBE306DB-7B73-47E6-A2F3-B02D17AD9BD0}" destId="{4D8A9BCA-B473-402C-8A5F-7E33D0D7C678}" srcOrd="1" destOrd="0" parTransId="{E9170F69-2203-4C07-9A9A-6047732D101D}" sibTransId="{39756FBB-FF0F-4BD7-9DDA-13871B382EF5}"/>
    <dgm:cxn modelId="{94797E1B-31B4-4EE0-9128-F86DC296238D}" type="presOf" srcId="{5932F5AB-1261-4D7F-BD2B-D4041FE01014}" destId="{BBE632CE-E03B-45F2-85E2-87DD22B57BC8}" srcOrd="0" destOrd="0" presId="urn:microsoft.com/office/officeart/2016/7/layout/RepeatingBendingProcessNew"/>
    <dgm:cxn modelId="{3F6B212B-94C4-482F-A5E0-57D7F277D98E}" srcId="{EBE306DB-7B73-47E6-A2F3-B02D17AD9BD0}" destId="{3C9D106C-7783-4690-9FBB-4DA4002EDE6E}" srcOrd="5" destOrd="0" parTransId="{01809658-02B3-4814-936C-2BE513753582}" sibTransId="{171F4DEB-3AF3-46B2-8833-64B7770605A7}"/>
    <dgm:cxn modelId="{8805BC3A-73DC-4E5F-A8B2-4D35A1C160CE}" type="presOf" srcId="{9166EE84-48A9-4982-81FA-2E2090ECC79C}" destId="{A7C904B3-0893-411A-994A-5001BCEE1D21}" srcOrd="0" destOrd="0" presId="urn:microsoft.com/office/officeart/2016/7/layout/RepeatingBendingProcessNew"/>
    <dgm:cxn modelId="{30FCB53E-2FCE-4705-B544-4569FB67FF92}" type="presOf" srcId="{4D8A9BCA-B473-402C-8A5F-7E33D0D7C678}" destId="{7AAD08D3-B5CF-46E8-BEFA-1F7495089954}" srcOrd="0" destOrd="0" presId="urn:microsoft.com/office/officeart/2016/7/layout/RepeatingBendingProcessNew"/>
    <dgm:cxn modelId="{5A3DFF5B-7746-4713-9B93-FCF3156D55CB}" type="presOf" srcId="{23E939FF-EF72-481D-995A-1D1FE948628B}" destId="{2DF8CE8B-CAEA-4048-AA57-3A3C68EAB6C7}" srcOrd="0" destOrd="0" presId="urn:microsoft.com/office/officeart/2016/7/layout/RepeatingBendingProcessNew"/>
    <dgm:cxn modelId="{3EC77D5F-498F-487A-9589-985561CEFB61}" type="presOf" srcId="{171F4DEB-3AF3-46B2-8833-64B7770605A7}" destId="{1B99FA38-8F10-44E3-805B-153BE37597A0}" srcOrd="1" destOrd="0" presId="urn:microsoft.com/office/officeart/2016/7/layout/RepeatingBendingProcessNew"/>
    <dgm:cxn modelId="{D5803547-B4E9-4816-8687-6BA07BB4B590}" type="presOf" srcId="{9F66F138-E43C-44AE-9B9F-C8CE2DCD2249}" destId="{B1DD0C33-8A01-4B85-AF77-A34FE5269254}" srcOrd="1" destOrd="0" presId="urn:microsoft.com/office/officeart/2016/7/layout/RepeatingBendingProcessNew"/>
    <dgm:cxn modelId="{43DF8F68-655F-4225-AB65-CE810C58B24C}" srcId="{EBE306DB-7B73-47E6-A2F3-B02D17AD9BD0}" destId="{25F305BB-2D2A-42D1-9ACF-EB8525C785EF}" srcOrd="2" destOrd="0" parTransId="{EEE74824-09E5-433B-B5BA-EE6234CCE92D}" sibTransId="{632AE339-9B8A-4878-A294-71333FA625E9}"/>
    <dgm:cxn modelId="{6D27AE6B-6E8C-4B0E-A9B2-D06F4C37672A}" type="presOf" srcId="{51CF4D77-A7F4-4893-BF35-339F2A0B6682}" destId="{9B02947B-62C9-4759-8D97-7A1A269E207F}" srcOrd="0" destOrd="0" presId="urn:microsoft.com/office/officeart/2016/7/layout/RepeatingBendingProcessNew"/>
    <dgm:cxn modelId="{00E3EB7F-C735-40D1-81D7-197705957D08}" type="presOf" srcId="{25F305BB-2D2A-42D1-9ACF-EB8525C785EF}" destId="{CD3C547C-5303-4863-936F-5E3E39610BB8}" srcOrd="0" destOrd="0" presId="urn:microsoft.com/office/officeart/2016/7/layout/RepeatingBendingProcessNew"/>
    <dgm:cxn modelId="{302CA086-70DA-409B-A380-370A0B49B480}" type="presOf" srcId="{3C9D106C-7783-4690-9FBB-4DA4002EDE6E}" destId="{198366F7-ADCC-4267-8A6A-52A8927B73AC}" srcOrd="0" destOrd="0" presId="urn:microsoft.com/office/officeart/2016/7/layout/RepeatingBendingProcessNew"/>
    <dgm:cxn modelId="{C6B30F87-9C99-4EE5-9E2E-439F69D7E54D}" type="presOf" srcId="{CE9BBCBD-9A1C-4A77-A0A7-BBD310923058}" destId="{9ED2644F-B6BA-4653-99F3-53BC88F32BBC}" srcOrd="1" destOrd="0" presId="urn:microsoft.com/office/officeart/2016/7/layout/RepeatingBendingProcessNew"/>
    <dgm:cxn modelId="{249A7493-5D59-40B3-8CB5-AA83C81CF2DA}" type="presOf" srcId="{CE9BBCBD-9A1C-4A77-A0A7-BBD310923058}" destId="{311B57A4-6280-4006-BA0B-FB358C70E627}" srcOrd="0" destOrd="0" presId="urn:microsoft.com/office/officeart/2016/7/layout/RepeatingBendingProcessNew"/>
    <dgm:cxn modelId="{A2A7DC97-42A9-4BB6-B3E4-6154219E1A80}" type="presOf" srcId="{EBE306DB-7B73-47E6-A2F3-B02D17AD9BD0}" destId="{C8C78235-B4BC-41D3-8DC0-52960BF8E856}" srcOrd="0" destOrd="0" presId="urn:microsoft.com/office/officeart/2016/7/layout/RepeatingBendingProcessNew"/>
    <dgm:cxn modelId="{27996D98-C7C9-49AC-B1E6-274D9FD270FD}" srcId="{EBE306DB-7B73-47E6-A2F3-B02D17AD9BD0}" destId="{93841315-F940-42CD-B086-09A3B7A244B4}" srcOrd="6" destOrd="0" parTransId="{B9FD7024-3DD9-4BB6-8652-051A322AA216}" sibTransId="{63951523-ADEF-4400-BD50-E31E3D837EF6}"/>
    <dgm:cxn modelId="{57B8879C-CA5C-4BF1-90F3-DF6CB9C9164B}" type="presOf" srcId="{171F4DEB-3AF3-46B2-8833-64B7770605A7}" destId="{DE198848-E756-4473-985C-C3FB69C04CDD}" srcOrd="0" destOrd="0" presId="urn:microsoft.com/office/officeart/2016/7/layout/RepeatingBendingProcessNew"/>
    <dgm:cxn modelId="{7D3FC9B1-363C-43F0-847A-A646CD4B5368}" type="presOf" srcId="{9F66F138-E43C-44AE-9B9F-C8CE2DCD2249}" destId="{1E8AF4DC-528B-490B-BC3E-9B7554D9B646}" srcOrd="0" destOrd="0" presId="urn:microsoft.com/office/officeart/2016/7/layout/RepeatingBendingProcessNew"/>
    <dgm:cxn modelId="{853A23B8-B134-48E2-8862-2C056157E300}" type="presOf" srcId="{5932F5AB-1261-4D7F-BD2B-D4041FE01014}" destId="{D236FB6F-763A-4E8E-81E2-A59723730E3E}" srcOrd="1" destOrd="0" presId="urn:microsoft.com/office/officeart/2016/7/layout/RepeatingBendingProcessNew"/>
    <dgm:cxn modelId="{0299B2B8-5E8D-449D-BAED-62432B795043}" srcId="{EBE306DB-7B73-47E6-A2F3-B02D17AD9BD0}" destId="{2AEDD17C-EA49-49FF-A322-6EF973D6EFA7}" srcOrd="4" destOrd="0" parTransId="{0AC72927-A6A0-4250-9C1D-56387CE69D7A}" sibTransId="{CE9BBCBD-9A1C-4A77-A0A7-BBD310923058}"/>
    <dgm:cxn modelId="{A6F2C4BC-0566-4CCA-AA87-7BBF9841E682}" type="presOf" srcId="{39756FBB-FF0F-4BD7-9DDA-13871B382EF5}" destId="{62C90A80-8FAC-4A09-BE65-3902F210AC79}" srcOrd="0" destOrd="0" presId="urn:microsoft.com/office/officeart/2016/7/layout/RepeatingBendingProcessNew"/>
    <dgm:cxn modelId="{DF1A9ABF-D36B-499E-9A8E-B4CB717F0A20}" type="presOf" srcId="{93841315-F940-42CD-B086-09A3B7A244B4}" destId="{C596002F-7003-4218-974B-AE64FE18E115}" srcOrd="0" destOrd="0" presId="urn:microsoft.com/office/officeart/2016/7/layout/RepeatingBendingProcessNew"/>
    <dgm:cxn modelId="{6CCD49C0-DC3A-49E3-9210-32BDECBECA89}" type="presOf" srcId="{632AE339-9B8A-4878-A294-71333FA625E9}" destId="{A16C451D-B387-4271-BE49-4E70E24CDCBF}" srcOrd="1" destOrd="0" presId="urn:microsoft.com/office/officeart/2016/7/layout/RepeatingBendingProcessNew"/>
    <dgm:cxn modelId="{D4D2FFC1-E520-492C-AB9E-BE75B8DF8621}" type="presOf" srcId="{23E939FF-EF72-481D-995A-1D1FE948628B}" destId="{D8E9B06D-6438-4E5B-BCDD-1DEA910683D9}" srcOrd="1" destOrd="0" presId="urn:microsoft.com/office/officeart/2016/7/layout/RepeatingBendingProcessNew"/>
    <dgm:cxn modelId="{86E6E5CA-C00A-4FA5-9758-BD573A31AB88}" srcId="{EBE306DB-7B73-47E6-A2F3-B02D17AD9BD0}" destId="{3EA70B8C-F949-4EAF-8FB2-722E34305FE2}" srcOrd="8" destOrd="0" parTransId="{FD9111F8-B738-49B7-94A2-EF45F451245B}" sibTransId="{2A6F5738-E032-4EFE-8687-FA483265D27C}"/>
    <dgm:cxn modelId="{E3A447CC-CD03-4A83-9A26-C0AED7F23B8B}" type="presOf" srcId="{632AE339-9B8A-4878-A294-71333FA625E9}" destId="{728ADA41-94A5-4B9E-A9CA-7A251CBA5FA0}" srcOrd="0" destOrd="0" presId="urn:microsoft.com/office/officeart/2016/7/layout/RepeatingBendingProcessNew"/>
    <dgm:cxn modelId="{8901A7DE-1096-4CAA-8181-96E3AF4086E0}" srcId="{EBE306DB-7B73-47E6-A2F3-B02D17AD9BD0}" destId="{EC008893-3838-4923-B01A-1E6B01031095}" srcOrd="3" destOrd="0" parTransId="{CC2823BA-6957-4DD0-B22B-137E8D2B89B0}" sibTransId="{5932F5AB-1261-4D7F-BD2B-D4041FE01014}"/>
    <dgm:cxn modelId="{73B52EE4-115C-400C-B4FE-2B5DE8285416}" type="presOf" srcId="{63951523-ADEF-4400-BD50-E31E3D837EF6}" destId="{DDDE0ACC-050E-4142-8600-A3C17E3B70E7}" srcOrd="0" destOrd="0" presId="urn:microsoft.com/office/officeart/2016/7/layout/RepeatingBendingProcessNew"/>
    <dgm:cxn modelId="{C6FDE7E6-6D56-40B8-A1AE-01B0E98D4F9D}" type="presOf" srcId="{39756FBB-FF0F-4BD7-9DDA-13871B382EF5}" destId="{C6FA421E-623B-4E3E-B74D-8348638C5033}" srcOrd="1" destOrd="0" presId="urn:microsoft.com/office/officeart/2016/7/layout/RepeatingBendingProcessNew"/>
    <dgm:cxn modelId="{370C1BF4-939F-4941-9246-111C6E79E7DB}" type="presOf" srcId="{63951523-ADEF-4400-BD50-E31E3D837EF6}" destId="{7CFE7D85-DC73-445D-B4C4-149C88E0F3D9}" srcOrd="1" destOrd="0" presId="urn:microsoft.com/office/officeart/2016/7/layout/RepeatingBendingProcessNew"/>
    <dgm:cxn modelId="{945D30F4-0CC7-4F55-8DA4-9F19791F7786}" type="presOf" srcId="{3EA70B8C-F949-4EAF-8FB2-722E34305FE2}" destId="{D5F5D3C3-56B9-4219-AD36-04C9CFF28D58}" srcOrd="0" destOrd="0" presId="urn:microsoft.com/office/officeart/2016/7/layout/RepeatingBendingProcessNew"/>
    <dgm:cxn modelId="{0D1DEFF5-178D-4B07-A21F-569B1A6A9656}" type="presOf" srcId="{EC008893-3838-4923-B01A-1E6B01031095}" destId="{E9B47C27-5A0E-4461-91BB-0FA59F11C748}" srcOrd="0" destOrd="0" presId="urn:microsoft.com/office/officeart/2016/7/layout/RepeatingBendingProcessNew"/>
    <dgm:cxn modelId="{7575F2D7-B3C1-4D7C-A6A1-7266D3A3A31B}" type="presParOf" srcId="{C8C78235-B4BC-41D3-8DC0-52960BF8E856}" destId="{9B02947B-62C9-4759-8D97-7A1A269E207F}" srcOrd="0" destOrd="0" presId="urn:microsoft.com/office/officeart/2016/7/layout/RepeatingBendingProcessNew"/>
    <dgm:cxn modelId="{2081D47D-A582-466C-88E1-5F12D4D627B3}" type="presParOf" srcId="{C8C78235-B4BC-41D3-8DC0-52960BF8E856}" destId="{1E8AF4DC-528B-490B-BC3E-9B7554D9B646}" srcOrd="1" destOrd="0" presId="urn:microsoft.com/office/officeart/2016/7/layout/RepeatingBendingProcessNew"/>
    <dgm:cxn modelId="{8DAA7412-0D35-45C9-B1F0-6B1E959CC412}" type="presParOf" srcId="{1E8AF4DC-528B-490B-BC3E-9B7554D9B646}" destId="{B1DD0C33-8A01-4B85-AF77-A34FE5269254}" srcOrd="0" destOrd="0" presId="urn:microsoft.com/office/officeart/2016/7/layout/RepeatingBendingProcessNew"/>
    <dgm:cxn modelId="{75CB8F71-E97C-4439-AED4-99B8688BBBF5}" type="presParOf" srcId="{C8C78235-B4BC-41D3-8DC0-52960BF8E856}" destId="{7AAD08D3-B5CF-46E8-BEFA-1F7495089954}" srcOrd="2" destOrd="0" presId="urn:microsoft.com/office/officeart/2016/7/layout/RepeatingBendingProcessNew"/>
    <dgm:cxn modelId="{1BC1897E-6348-4198-894C-FC44CF883823}" type="presParOf" srcId="{C8C78235-B4BC-41D3-8DC0-52960BF8E856}" destId="{62C90A80-8FAC-4A09-BE65-3902F210AC79}" srcOrd="3" destOrd="0" presId="urn:microsoft.com/office/officeart/2016/7/layout/RepeatingBendingProcessNew"/>
    <dgm:cxn modelId="{31497F63-01EA-417A-920A-9A424F36CEE9}" type="presParOf" srcId="{62C90A80-8FAC-4A09-BE65-3902F210AC79}" destId="{C6FA421E-623B-4E3E-B74D-8348638C5033}" srcOrd="0" destOrd="0" presId="urn:microsoft.com/office/officeart/2016/7/layout/RepeatingBendingProcessNew"/>
    <dgm:cxn modelId="{8BDF0328-7BCC-42BA-B067-80AA850C571B}" type="presParOf" srcId="{C8C78235-B4BC-41D3-8DC0-52960BF8E856}" destId="{CD3C547C-5303-4863-936F-5E3E39610BB8}" srcOrd="4" destOrd="0" presId="urn:microsoft.com/office/officeart/2016/7/layout/RepeatingBendingProcessNew"/>
    <dgm:cxn modelId="{A8B5B458-0B58-4419-AA50-B2C97B0210B2}" type="presParOf" srcId="{C8C78235-B4BC-41D3-8DC0-52960BF8E856}" destId="{728ADA41-94A5-4B9E-A9CA-7A251CBA5FA0}" srcOrd="5" destOrd="0" presId="urn:microsoft.com/office/officeart/2016/7/layout/RepeatingBendingProcessNew"/>
    <dgm:cxn modelId="{4EB67640-7571-41FC-A329-EC1B79441D1A}" type="presParOf" srcId="{728ADA41-94A5-4B9E-A9CA-7A251CBA5FA0}" destId="{A16C451D-B387-4271-BE49-4E70E24CDCBF}" srcOrd="0" destOrd="0" presId="urn:microsoft.com/office/officeart/2016/7/layout/RepeatingBendingProcessNew"/>
    <dgm:cxn modelId="{C740411B-62EC-469F-B5FD-D3DB8710CCD2}" type="presParOf" srcId="{C8C78235-B4BC-41D3-8DC0-52960BF8E856}" destId="{E9B47C27-5A0E-4461-91BB-0FA59F11C748}" srcOrd="6" destOrd="0" presId="urn:microsoft.com/office/officeart/2016/7/layout/RepeatingBendingProcessNew"/>
    <dgm:cxn modelId="{3E3DF923-2E88-4673-8D8A-492C728B807B}" type="presParOf" srcId="{C8C78235-B4BC-41D3-8DC0-52960BF8E856}" destId="{BBE632CE-E03B-45F2-85E2-87DD22B57BC8}" srcOrd="7" destOrd="0" presId="urn:microsoft.com/office/officeart/2016/7/layout/RepeatingBendingProcessNew"/>
    <dgm:cxn modelId="{04532A2F-C921-4ABC-B2DA-D48087B8C475}" type="presParOf" srcId="{BBE632CE-E03B-45F2-85E2-87DD22B57BC8}" destId="{D236FB6F-763A-4E8E-81E2-A59723730E3E}" srcOrd="0" destOrd="0" presId="urn:microsoft.com/office/officeart/2016/7/layout/RepeatingBendingProcessNew"/>
    <dgm:cxn modelId="{1DCC0EDE-2EA0-49FC-BF49-3739B752096F}" type="presParOf" srcId="{C8C78235-B4BC-41D3-8DC0-52960BF8E856}" destId="{773FA7A3-7DED-4854-AB33-2EB1DB9E1C4B}" srcOrd="8" destOrd="0" presId="urn:microsoft.com/office/officeart/2016/7/layout/RepeatingBendingProcessNew"/>
    <dgm:cxn modelId="{6290A286-07AD-4828-A2D7-5C39802D7897}" type="presParOf" srcId="{C8C78235-B4BC-41D3-8DC0-52960BF8E856}" destId="{311B57A4-6280-4006-BA0B-FB358C70E627}" srcOrd="9" destOrd="0" presId="urn:microsoft.com/office/officeart/2016/7/layout/RepeatingBendingProcessNew"/>
    <dgm:cxn modelId="{CE610289-EF24-457E-8351-2C0DE4A46290}" type="presParOf" srcId="{311B57A4-6280-4006-BA0B-FB358C70E627}" destId="{9ED2644F-B6BA-4653-99F3-53BC88F32BBC}" srcOrd="0" destOrd="0" presId="urn:microsoft.com/office/officeart/2016/7/layout/RepeatingBendingProcessNew"/>
    <dgm:cxn modelId="{909AF5EF-CA0A-4703-9AD1-D14FD57E19A6}" type="presParOf" srcId="{C8C78235-B4BC-41D3-8DC0-52960BF8E856}" destId="{198366F7-ADCC-4267-8A6A-52A8927B73AC}" srcOrd="10" destOrd="0" presId="urn:microsoft.com/office/officeart/2016/7/layout/RepeatingBendingProcessNew"/>
    <dgm:cxn modelId="{38040403-A27A-432E-A6C3-E1F96416E5D5}" type="presParOf" srcId="{C8C78235-B4BC-41D3-8DC0-52960BF8E856}" destId="{DE198848-E756-4473-985C-C3FB69C04CDD}" srcOrd="11" destOrd="0" presId="urn:microsoft.com/office/officeart/2016/7/layout/RepeatingBendingProcessNew"/>
    <dgm:cxn modelId="{FF1D2250-382B-4650-A813-2FF798D5874A}" type="presParOf" srcId="{DE198848-E756-4473-985C-C3FB69C04CDD}" destId="{1B99FA38-8F10-44E3-805B-153BE37597A0}" srcOrd="0" destOrd="0" presId="urn:microsoft.com/office/officeart/2016/7/layout/RepeatingBendingProcessNew"/>
    <dgm:cxn modelId="{04E5C690-DBB2-4329-9E5D-FEA379C79139}" type="presParOf" srcId="{C8C78235-B4BC-41D3-8DC0-52960BF8E856}" destId="{C596002F-7003-4218-974B-AE64FE18E115}" srcOrd="12" destOrd="0" presId="urn:microsoft.com/office/officeart/2016/7/layout/RepeatingBendingProcessNew"/>
    <dgm:cxn modelId="{C52BE6D7-07EE-4873-BF45-DCC16128532B}" type="presParOf" srcId="{C8C78235-B4BC-41D3-8DC0-52960BF8E856}" destId="{DDDE0ACC-050E-4142-8600-A3C17E3B70E7}" srcOrd="13" destOrd="0" presId="urn:microsoft.com/office/officeart/2016/7/layout/RepeatingBendingProcessNew"/>
    <dgm:cxn modelId="{1373C598-CAFD-4085-9901-CB9A2CAB99E9}" type="presParOf" srcId="{DDDE0ACC-050E-4142-8600-A3C17E3B70E7}" destId="{7CFE7D85-DC73-445D-B4C4-149C88E0F3D9}" srcOrd="0" destOrd="0" presId="urn:microsoft.com/office/officeart/2016/7/layout/RepeatingBendingProcessNew"/>
    <dgm:cxn modelId="{37EA651B-0BED-405D-B03E-68BE30DB6E21}" type="presParOf" srcId="{C8C78235-B4BC-41D3-8DC0-52960BF8E856}" destId="{A7C904B3-0893-411A-994A-5001BCEE1D21}" srcOrd="14" destOrd="0" presId="urn:microsoft.com/office/officeart/2016/7/layout/RepeatingBendingProcessNew"/>
    <dgm:cxn modelId="{BC3DB945-55BB-4759-9232-EEBAB1C8A46B}" type="presParOf" srcId="{C8C78235-B4BC-41D3-8DC0-52960BF8E856}" destId="{2DF8CE8B-CAEA-4048-AA57-3A3C68EAB6C7}" srcOrd="15" destOrd="0" presId="urn:microsoft.com/office/officeart/2016/7/layout/RepeatingBendingProcessNew"/>
    <dgm:cxn modelId="{7658E811-61D0-42C9-96EA-528DCA9E81B2}" type="presParOf" srcId="{2DF8CE8B-CAEA-4048-AA57-3A3C68EAB6C7}" destId="{D8E9B06D-6438-4E5B-BCDD-1DEA910683D9}" srcOrd="0" destOrd="0" presId="urn:microsoft.com/office/officeart/2016/7/layout/RepeatingBendingProcessNew"/>
    <dgm:cxn modelId="{BA6A0DF5-6AD0-4682-8EE9-C5662CBEE169}" type="presParOf" srcId="{C8C78235-B4BC-41D3-8DC0-52960BF8E856}" destId="{D5F5D3C3-56B9-4219-AD36-04C9CFF28D58}" srcOrd="16"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306DB-7B73-47E6-A2F3-B02D17AD9B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2000" b="0" dirty="0">
              <a:latin typeface="Century Gothic" panose="020B0502020202020204" pitchFamily="34" charset="0"/>
            </a:rPr>
            <a:t>Bilden Sie sich weiter</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en-GB" sz="2000" b="0" dirty="0" err="1">
              <a:latin typeface="Century Gothic" panose="020B0502020202020204" pitchFamily="34" charset="0"/>
            </a:rPr>
            <a:t>Unaufgeforderte</a:t>
          </a:r>
          <a:r>
            <a:rPr lang="en-GB" sz="2000" b="0" dirty="0">
              <a:latin typeface="Century Gothic" panose="020B0502020202020204" pitchFamily="34" charset="0"/>
            </a:rPr>
            <a:t> </a:t>
          </a:r>
          <a:r>
            <a:rPr lang="en-GB" sz="2000" b="0" dirty="0" err="1">
              <a:latin typeface="Century Gothic" panose="020B0502020202020204" pitchFamily="34" charset="0"/>
            </a:rPr>
            <a:t>Kommunikation</a:t>
          </a:r>
          <a:r>
            <a:rPr lang="en-GB" sz="2000" b="0" dirty="0">
              <a:latin typeface="Century Gothic" panose="020B0502020202020204" pitchFamily="34" charset="0"/>
            </a:rPr>
            <a:t> </a:t>
          </a:r>
          <a:r>
            <a:rPr lang="en-GB" sz="2000" b="0" dirty="0" err="1">
              <a:latin typeface="Century Gothic" panose="020B0502020202020204" pitchFamily="34" charset="0"/>
            </a:rPr>
            <a:t>skeptisch</a:t>
          </a:r>
          <a:r>
            <a:rPr lang="en-GB" sz="2000" b="0" dirty="0">
              <a:latin typeface="Century Gothic" panose="020B0502020202020204" pitchFamily="34" charset="0"/>
            </a:rPr>
            <a:t> </a:t>
          </a:r>
          <a:r>
            <a:rPr lang="en-GB" sz="2000" b="0" dirty="0" err="1">
              <a:latin typeface="Century Gothic" panose="020B0502020202020204" pitchFamily="34" charset="0"/>
            </a:rPr>
            <a:t>betrachten</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dirty="0" err="1">
              <a:latin typeface="Century Gothic" panose="020B0502020202020204" pitchFamily="34" charset="0"/>
            </a:rPr>
            <a:t>Überprüfen</a:t>
          </a:r>
          <a:r>
            <a:rPr lang="en-GB" sz="2000" b="0" dirty="0">
              <a:latin typeface="Century Gothic" panose="020B0502020202020204" pitchFamily="34" charset="0"/>
            </a:rPr>
            <a:t> der </a:t>
          </a:r>
          <a:r>
            <a:rPr lang="en-GB" sz="2000" b="0" dirty="0" err="1">
              <a:latin typeface="Century Gothic" panose="020B0502020202020204" pitchFamily="34" charset="0"/>
            </a:rPr>
            <a:t>Legitimität</a:t>
          </a:r>
          <a:r>
            <a:rPr lang="en-GB" sz="2000" b="0" dirty="0">
              <a:latin typeface="Century Gothic" panose="020B0502020202020204" pitchFamily="34" charset="0"/>
            </a:rPr>
            <a:t> von </a:t>
          </a:r>
          <a:r>
            <a:rPr lang="en-GB" sz="2000" b="0" dirty="0" err="1">
              <a:latin typeface="Century Gothic" panose="020B0502020202020204" pitchFamily="34" charset="0"/>
            </a:rPr>
            <a:t>Anfragen</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2AEDD17C-EA49-49FF-A322-6EF973D6EFA7}">
      <dgm:prSet phldrT="[Text]" custT="1"/>
      <dgm:spPr/>
      <dgm:t>
        <a:bodyPr/>
        <a:lstStyle/>
        <a:p>
          <a:pPr>
            <a:lnSpc>
              <a:spcPct val="100000"/>
            </a:lnSpc>
          </a:pPr>
          <a:r>
            <a:rPr lang="en-GB" sz="2000" b="0" dirty="0">
              <a:latin typeface="Century Gothic" panose="020B0502020202020204" pitchFamily="34" charset="0"/>
            </a:rPr>
            <a:t>Schutz der </a:t>
          </a:r>
          <a:r>
            <a:rPr lang="en-GB" sz="2000" b="0" dirty="0" err="1">
              <a:latin typeface="Century Gothic" panose="020B0502020202020204" pitchFamily="34" charset="0"/>
            </a:rPr>
            <a:t>persönlichen</a:t>
          </a:r>
          <a:r>
            <a:rPr lang="en-GB" sz="2000" b="0" dirty="0">
              <a:latin typeface="Century Gothic" panose="020B0502020202020204" pitchFamily="34" charset="0"/>
            </a:rPr>
            <a:t> </a:t>
          </a:r>
          <a:r>
            <a:rPr lang="en-GB" sz="2000" b="0" dirty="0" err="1">
              <a:latin typeface="Century Gothic" panose="020B0502020202020204" pitchFamily="34" charset="0"/>
            </a:rPr>
            <a:t>Daten</a:t>
          </a:r>
          <a:endParaRPr lang="de-AT" sz="2000" b="0" dirty="0">
            <a:latin typeface="Century Gothic" panose="020B0502020202020204" pitchFamily="34" charset="0"/>
          </a:endParaRPr>
        </a:p>
      </dgm:t>
    </dgm:pt>
    <dgm:pt modelId="{0AC72927-A6A0-4250-9C1D-56387CE69D7A}" type="parTrans" cxnId="{0299B2B8-5E8D-449D-BAED-62432B795043}">
      <dgm:prSet/>
      <dgm:spPr/>
      <dgm:t>
        <a:bodyPr/>
        <a:lstStyle/>
        <a:p>
          <a:endParaRPr lang="de-AT" sz="2000" b="0">
            <a:latin typeface="Century Gothic" panose="020B0502020202020204" pitchFamily="34" charset="0"/>
          </a:endParaRPr>
        </a:p>
      </dgm:t>
    </dgm:pt>
    <dgm:pt modelId="{CE9BBCBD-9A1C-4A77-A0A7-BBD310923058}" type="sibTrans" cxnId="{0299B2B8-5E8D-449D-BAED-62432B795043}">
      <dgm:prSet phldrT="5" custT="1"/>
      <dgm:spPr/>
      <dgm:t>
        <a:bodyPr/>
        <a:lstStyle/>
        <a:p>
          <a:endParaRPr lang="de-AT" sz="2000" b="0">
            <a:latin typeface="Century Gothic" panose="020B0502020202020204" pitchFamily="34" charset="0"/>
          </a:endParaRPr>
        </a:p>
      </dgm:t>
    </dgm:pt>
    <dgm:pt modelId="{EC008893-3838-4923-B01A-1E6B01031095}">
      <dgm:prSet phldrT="[Text]" custT="1"/>
      <dgm:spPr/>
      <dgm:t>
        <a:bodyPr/>
        <a:lstStyle/>
        <a:p>
          <a:pPr>
            <a:lnSpc>
              <a:spcPct val="100000"/>
            </a:lnSpc>
          </a:pPr>
          <a:r>
            <a:rPr lang="en-GB" sz="2000" b="0" dirty="0" err="1">
              <a:latin typeface="Century Gothic" panose="020B0502020202020204" pitchFamily="34" charset="0"/>
            </a:rPr>
            <a:t>Keine</a:t>
          </a:r>
          <a:r>
            <a:rPr lang="en-GB" sz="2000" b="0" dirty="0">
              <a:latin typeface="Century Gothic" panose="020B0502020202020204" pitchFamily="34" charset="0"/>
            </a:rPr>
            <a:t> </a:t>
          </a:r>
          <a:r>
            <a:rPr lang="en-GB" sz="2000" b="0" dirty="0" err="1">
              <a:latin typeface="Century Gothic" panose="020B0502020202020204" pitchFamily="34" charset="0"/>
            </a:rPr>
            <a:t>überstürzten</a:t>
          </a:r>
          <a:r>
            <a:rPr lang="en-GB" sz="2000" b="0" dirty="0">
              <a:latin typeface="Century Gothic" panose="020B0502020202020204" pitchFamily="34" charset="0"/>
            </a:rPr>
            <a:t> </a:t>
          </a:r>
          <a:r>
            <a:rPr lang="en-GB" sz="2000" b="0" dirty="0" err="1">
              <a:latin typeface="Century Gothic" panose="020B0502020202020204" pitchFamily="34" charset="0"/>
            </a:rPr>
            <a:t>Entscheidungen</a:t>
          </a:r>
          <a:r>
            <a:rPr lang="en-GB" sz="2000" b="0" dirty="0">
              <a:latin typeface="Century Gothic" panose="020B0502020202020204" pitchFamily="34" charset="0"/>
            </a:rPr>
            <a:t> </a:t>
          </a:r>
          <a:r>
            <a:rPr lang="en-GB" sz="2000" b="0" dirty="0" err="1">
              <a:latin typeface="Century Gothic" panose="020B0502020202020204" pitchFamily="34" charset="0"/>
            </a:rPr>
            <a:t>treffen</a:t>
          </a:r>
          <a:endParaRPr lang="de-AT" sz="2000" b="0" dirty="0">
            <a:latin typeface="Century Gothic" panose="020B0502020202020204" pitchFamily="34" charset="0"/>
          </a:endParaRPr>
        </a:p>
      </dgm:t>
    </dgm:pt>
    <dgm:pt modelId="{CC2823BA-6957-4DD0-B22B-137E8D2B89B0}" type="parTrans" cxnId="{8901A7DE-1096-4CAA-8181-96E3AF4086E0}">
      <dgm:prSet/>
      <dgm:spPr/>
      <dgm:t>
        <a:bodyPr/>
        <a:lstStyle/>
        <a:p>
          <a:endParaRPr lang="de-AT" sz="2000" b="0">
            <a:latin typeface="Century Gothic" panose="020B0502020202020204" pitchFamily="34" charset="0"/>
          </a:endParaRPr>
        </a:p>
      </dgm:t>
    </dgm:pt>
    <dgm:pt modelId="{5932F5AB-1261-4D7F-BD2B-D4041FE01014}" type="sibTrans" cxnId="{8901A7DE-1096-4CAA-8181-96E3AF4086E0}">
      <dgm:prSet custT="1"/>
      <dgm:spPr/>
      <dgm:t>
        <a:bodyPr/>
        <a:lstStyle/>
        <a:p>
          <a:endParaRPr lang="de-AT" sz="2000" b="0">
            <a:latin typeface="Century Gothic" panose="020B0502020202020204" pitchFamily="34" charset="0"/>
          </a:endParaRPr>
        </a:p>
      </dgm:t>
    </dgm:pt>
    <dgm:pt modelId="{3C9D106C-7783-4690-9FBB-4DA4002EDE6E}">
      <dgm:prSet phldrT="[Text]" custT="1"/>
      <dgm:spPr/>
      <dgm:t>
        <a:bodyPr/>
        <a:lstStyle/>
        <a:p>
          <a:pPr>
            <a:lnSpc>
              <a:spcPct val="100000"/>
            </a:lnSpc>
          </a:pPr>
          <a:r>
            <a:rPr lang="en-GB" sz="2000" b="0" dirty="0" err="1">
              <a:latin typeface="Century Gothic" panose="020B0502020202020204" pitchFamily="34" charset="0"/>
            </a:rPr>
            <a:t>Vertrauen</a:t>
          </a:r>
          <a:r>
            <a:rPr lang="en-GB" sz="2000" b="0" dirty="0">
              <a:latin typeface="Century Gothic" panose="020B0502020202020204" pitchFamily="34" charset="0"/>
            </a:rPr>
            <a:t> Sie </a:t>
          </a:r>
          <a:r>
            <a:rPr lang="en-GB" sz="2000" b="0" dirty="0" err="1">
              <a:latin typeface="Century Gothic" panose="020B0502020202020204" pitchFamily="34" charset="0"/>
            </a:rPr>
            <a:t>Ihren</a:t>
          </a:r>
          <a:r>
            <a:rPr lang="en-GB" sz="2000" b="0" dirty="0">
              <a:latin typeface="Century Gothic" panose="020B0502020202020204" pitchFamily="34" charset="0"/>
            </a:rPr>
            <a:t> </a:t>
          </a:r>
          <a:r>
            <a:rPr lang="en-GB" sz="2000" b="0" dirty="0" err="1">
              <a:latin typeface="Century Gothic" panose="020B0502020202020204" pitchFamily="34" charset="0"/>
            </a:rPr>
            <a:t>Instinkten</a:t>
          </a:r>
          <a:endParaRPr lang="de-AT" sz="2000" b="0" dirty="0">
            <a:latin typeface="Century Gothic" panose="020B0502020202020204" pitchFamily="34" charset="0"/>
          </a:endParaRPr>
        </a:p>
      </dgm:t>
    </dgm:pt>
    <dgm:pt modelId="{01809658-02B3-4814-936C-2BE513753582}" type="parTrans" cxnId="{3F6B212B-94C4-482F-A5E0-57D7F277D98E}">
      <dgm:prSet/>
      <dgm:spPr/>
      <dgm:t>
        <a:bodyPr/>
        <a:lstStyle/>
        <a:p>
          <a:endParaRPr lang="de-AT" sz="2000" b="0">
            <a:latin typeface="Century Gothic" panose="020B0502020202020204" pitchFamily="34" charset="0"/>
          </a:endParaRPr>
        </a:p>
      </dgm:t>
    </dgm:pt>
    <dgm:pt modelId="{171F4DEB-3AF3-46B2-8833-64B7770605A7}" type="sibTrans" cxnId="{3F6B212B-94C4-482F-A5E0-57D7F277D98E}">
      <dgm:prSet custT="1"/>
      <dgm:spPr/>
      <dgm:t>
        <a:bodyPr/>
        <a:lstStyle/>
        <a:p>
          <a:endParaRPr lang="de-AT" sz="2000" b="0">
            <a:latin typeface="Century Gothic" panose="020B0502020202020204" pitchFamily="34" charset="0"/>
          </a:endParaRPr>
        </a:p>
      </dgm:t>
    </dgm:pt>
    <dgm:pt modelId="{CBAE3C57-D932-410E-8FD1-B0785B1544FC}" type="pres">
      <dgm:prSet presAssocID="{EBE306DB-7B73-47E6-A2F3-B02D17AD9BD0}" presName="root" presStyleCnt="0">
        <dgm:presLayoutVars>
          <dgm:dir/>
          <dgm:resizeHandles val="exact"/>
        </dgm:presLayoutVars>
      </dgm:prSet>
      <dgm:spPr/>
    </dgm:pt>
    <dgm:pt modelId="{069F7C62-01B7-4C47-84B7-353F2DE49764}" type="pres">
      <dgm:prSet presAssocID="{51CF4D77-A7F4-4893-BF35-339F2A0B6682}" presName="compNode" presStyleCnt="0"/>
      <dgm:spPr/>
    </dgm:pt>
    <dgm:pt modelId="{B3599A97-C513-4AD5-BB2F-076F6D9990B0}" type="pres">
      <dgm:prSet presAssocID="{51CF4D77-A7F4-4893-BF35-339F2A0B668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ücher"/>
        </a:ext>
      </dgm:extLst>
    </dgm:pt>
    <dgm:pt modelId="{59A9864A-937E-48A6-925B-B1CD9F8270E9}" type="pres">
      <dgm:prSet presAssocID="{51CF4D77-A7F4-4893-BF35-339F2A0B6682}" presName="spaceRect" presStyleCnt="0"/>
      <dgm:spPr/>
    </dgm:pt>
    <dgm:pt modelId="{F124CBD9-8707-47EC-A122-B2D09E2008F9}" type="pres">
      <dgm:prSet presAssocID="{51CF4D77-A7F4-4893-BF35-339F2A0B6682}" presName="textRect" presStyleLbl="revTx" presStyleIdx="0" presStyleCnt="6">
        <dgm:presLayoutVars>
          <dgm:chMax val="1"/>
          <dgm:chPref val="1"/>
        </dgm:presLayoutVars>
      </dgm:prSet>
      <dgm:spPr/>
    </dgm:pt>
    <dgm:pt modelId="{E9E1721A-3F7C-464E-BB4C-750677DA31D4}" type="pres">
      <dgm:prSet presAssocID="{9F66F138-E43C-44AE-9B9F-C8CE2DCD2249}" presName="sibTrans" presStyleCnt="0"/>
      <dgm:spPr/>
    </dgm:pt>
    <dgm:pt modelId="{3FA4EBCC-43A1-491B-BB98-665DA806C150}" type="pres">
      <dgm:prSet presAssocID="{4D8A9BCA-B473-402C-8A5F-7E33D0D7C678}" presName="compNode" presStyleCnt="0"/>
      <dgm:spPr/>
    </dgm:pt>
    <dgm:pt modelId="{48B073E1-93E3-4827-B68B-E8B12EE48C6D}" type="pres">
      <dgm:prSet presAssocID="{4D8A9BCA-B473-402C-8A5F-7E33D0D7C67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6CDD1A48-2ACB-4B19-9AC0-54445CB27617}" type="pres">
      <dgm:prSet presAssocID="{4D8A9BCA-B473-402C-8A5F-7E33D0D7C678}" presName="spaceRect" presStyleCnt="0"/>
      <dgm:spPr/>
    </dgm:pt>
    <dgm:pt modelId="{F714FBB9-FE86-4347-B98F-CDF08A5C4665}" type="pres">
      <dgm:prSet presAssocID="{4D8A9BCA-B473-402C-8A5F-7E33D0D7C678}" presName="textRect" presStyleLbl="revTx" presStyleIdx="1" presStyleCnt="6" custScaleX="138334">
        <dgm:presLayoutVars>
          <dgm:chMax val="1"/>
          <dgm:chPref val="1"/>
        </dgm:presLayoutVars>
      </dgm:prSet>
      <dgm:spPr/>
    </dgm:pt>
    <dgm:pt modelId="{C138C69A-E3E1-4D37-85EC-9EB695AE5BFA}" type="pres">
      <dgm:prSet presAssocID="{39756FBB-FF0F-4BD7-9DDA-13871B382EF5}" presName="sibTrans" presStyleCnt="0"/>
      <dgm:spPr/>
    </dgm:pt>
    <dgm:pt modelId="{560114E1-DF68-4DBF-A0FB-4736DD8B63D5}" type="pres">
      <dgm:prSet presAssocID="{25F305BB-2D2A-42D1-9ACF-EB8525C785EF}" presName="compNode" presStyleCnt="0"/>
      <dgm:spPr/>
    </dgm:pt>
    <dgm:pt modelId="{2A0A2D05-484B-4D09-90A2-CFFC04E5F1CD}" type="pres">
      <dgm:prSet presAssocID="{25F305BB-2D2A-42D1-9ACF-EB8525C785E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äkchen"/>
        </a:ext>
      </dgm:extLst>
    </dgm:pt>
    <dgm:pt modelId="{9310D826-9064-4D45-8A87-3D8A12592F57}" type="pres">
      <dgm:prSet presAssocID="{25F305BB-2D2A-42D1-9ACF-EB8525C785EF}" presName="spaceRect" presStyleCnt="0"/>
      <dgm:spPr/>
    </dgm:pt>
    <dgm:pt modelId="{CBD7870F-1BE3-46E0-98CE-2ABFC664EEE1}" type="pres">
      <dgm:prSet presAssocID="{25F305BB-2D2A-42D1-9ACF-EB8525C785EF}" presName="textRect" presStyleLbl="revTx" presStyleIdx="2" presStyleCnt="6">
        <dgm:presLayoutVars>
          <dgm:chMax val="1"/>
          <dgm:chPref val="1"/>
        </dgm:presLayoutVars>
      </dgm:prSet>
      <dgm:spPr/>
    </dgm:pt>
    <dgm:pt modelId="{9E736D1A-64D5-4D83-B058-17BC0C4DF547}" type="pres">
      <dgm:prSet presAssocID="{632AE339-9B8A-4878-A294-71333FA625E9}" presName="sibTrans" presStyleCnt="0"/>
      <dgm:spPr/>
    </dgm:pt>
    <dgm:pt modelId="{B4573AC3-A172-4356-AC4A-0C4737BD705B}" type="pres">
      <dgm:prSet presAssocID="{EC008893-3838-4923-B01A-1E6B01031095}" presName="compNode" presStyleCnt="0"/>
      <dgm:spPr/>
    </dgm:pt>
    <dgm:pt modelId="{B97B7384-FE9E-49D3-AA5B-30C2FADC788B}" type="pres">
      <dgm:prSet presAssocID="{EC008893-3838-4923-B01A-1E6B0103109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perren"/>
        </a:ext>
      </dgm:extLst>
    </dgm:pt>
    <dgm:pt modelId="{AE8D2C92-4B87-4B2A-B523-125EFBC05C28}" type="pres">
      <dgm:prSet presAssocID="{EC008893-3838-4923-B01A-1E6B01031095}" presName="spaceRect" presStyleCnt="0"/>
      <dgm:spPr/>
    </dgm:pt>
    <dgm:pt modelId="{9D4394C3-7823-42CA-B4FB-E993C7773B52}" type="pres">
      <dgm:prSet presAssocID="{EC008893-3838-4923-B01A-1E6B01031095}" presName="textRect" presStyleLbl="revTx" presStyleIdx="3" presStyleCnt="6" custScaleX="142285">
        <dgm:presLayoutVars>
          <dgm:chMax val="1"/>
          <dgm:chPref val="1"/>
        </dgm:presLayoutVars>
      </dgm:prSet>
      <dgm:spPr/>
    </dgm:pt>
    <dgm:pt modelId="{CCBE6B7E-3BF2-410F-A496-71BC0CDA3068}" type="pres">
      <dgm:prSet presAssocID="{5932F5AB-1261-4D7F-BD2B-D4041FE01014}" presName="sibTrans" presStyleCnt="0"/>
      <dgm:spPr/>
    </dgm:pt>
    <dgm:pt modelId="{34F83B23-3727-47DC-9E50-2E1D277C01BB}" type="pres">
      <dgm:prSet presAssocID="{2AEDD17C-EA49-49FF-A322-6EF973D6EFA7}" presName="compNode" presStyleCnt="0"/>
      <dgm:spPr/>
    </dgm:pt>
    <dgm:pt modelId="{8DAE029B-3149-408F-8CB6-1462C1939934}" type="pres">
      <dgm:prSet presAssocID="{2AEDD17C-EA49-49FF-A322-6EF973D6EFA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7F9D73EE-8F0C-4AB9-AFD7-CC02FD0D0A63}" type="pres">
      <dgm:prSet presAssocID="{2AEDD17C-EA49-49FF-A322-6EF973D6EFA7}" presName="spaceRect" presStyleCnt="0"/>
      <dgm:spPr/>
    </dgm:pt>
    <dgm:pt modelId="{92186DF9-A914-4B38-9355-AD579488F010}" type="pres">
      <dgm:prSet presAssocID="{2AEDD17C-EA49-49FF-A322-6EF973D6EFA7}" presName="textRect" presStyleLbl="revTx" presStyleIdx="4" presStyleCnt="6">
        <dgm:presLayoutVars>
          <dgm:chMax val="1"/>
          <dgm:chPref val="1"/>
        </dgm:presLayoutVars>
      </dgm:prSet>
      <dgm:spPr/>
    </dgm:pt>
    <dgm:pt modelId="{AEDC9259-1168-40A8-A545-07BC29468040}" type="pres">
      <dgm:prSet presAssocID="{CE9BBCBD-9A1C-4A77-A0A7-BBD310923058}" presName="sibTrans" presStyleCnt="0"/>
      <dgm:spPr/>
    </dgm:pt>
    <dgm:pt modelId="{E6117C07-4758-4360-B220-1D511D63D4CD}" type="pres">
      <dgm:prSet presAssocID="{3C9D106C-7783-4690-9FBB-4DA4002EDE6E}" presName="compNode" presStyleCnt="0"/>
      <dgm:spPr/>
    </dgm:pt>
    <dgm:pt modelId="{1E91049D-1D5F-4BBD-9C95-4AE1FEDEA1F5}" type="pres">
      <dgm:prSet presAssocID="{3C9D106C-7783-4690-9FBB-4DA4002EDE6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erz"/>
        </a:ext>
      </dgm:extLst>
    </dgm:pt>
    <dgm:pt modelId="{D64648BD-DDC7-4B36-8B2A-76E10FA01464}" type="pres">
      <dgm:prSet presAssocID="{3C9D106C-7783-4690-9FBB-4DA4002EDE6E}" presName="spaceRect" presStyleCnt="0"/>
      <dgm:spPr/>
    </dgm:pt>
    <dgm:pt modelId="{22B6E011-5D82-4A12-9244-57D4026A8B87}" type="pres">
      <dgm:prSet presAssocID="{3C9D106C-7783-4690-9FBB-4DA4002EDE6E}" presName="textRect" presStyleLbl="revTx" presStyleIdx="5" presStyleCnt="6">
        <dgm:presLayoutVars>
          <dgm:chMax val="1"/>
          <dgm:chPref val="1"/>
        </dgm:presLayoutVars>
      </dgm:prSet>
      <dgm:spPr/>
    </dgm:pt>
  </dgm:ptLst>
  <dgm:cxnLst>
    <dgm:cxn modelId="{FAA34E07-2517-4726-A480-46F023EB043D}" srcId="{EBE306DB-7B73-47E6-A2F3-B02D17AD9BD0}" destId="{51CF4D77-A7F4-4893-BF35-339F2A0B6682}" srcOrd="0" destOrd="0" parTransId="{D1667C93-73D0-4851-8732-16034DC70BAE}" sibTransId="{9F66F138-E43C-44AE-9B9F-C8CE2DCD2249}"/>
    <dgm:cxn modelId="{345B6E13-8A2A-4D54-A3B0-F36C9325AA3A}" srcId="{EBE306DB-7B73-47E6-A2F3-B02D17AD9BD0}" destId="{4D8A9BCA-B473-402C-8A5F-7E33D0D7C678}" srcOrd="1" destOrd="0" parTransId="{E9170F69-2203-4C07-9A9A-6047732D101D}" sibTransId="{39756FBB-FF0F-4BD7-9DDA-13871B382EF5}"/>
    <dgm:cxn modelId="{3F6B212B-94C4-482F-A5E0-57D7F277D98E}" srcId="{EBE306DB-7B73-47E6-A2F3-B02D17AD9BD0}" destId="{3C9D106C-7783-4690-9FBB-4DA4002EDE6E}" srcOrd="5" destOrd="0" parTransId="{01809658-02B3-4814-936C-2BE513753582}" sibTransId="{171F4DEB-3AF3-46B2-8833-64B7770605A7}"/>
    <dgm:cxn modelId="{249B6E3C-94E3-4F1F-96DE-7C59218BDCBB}" type="presOf" srcId="{EC008893-3838-4923-B01A-1E6B01031095}" destId="{9D4394C3-7823-42CA-B4FB-E993C7773B52}" srcOrd="0" destOrd="0" presId="urn:microsoft.com/office/officeart/2018/2/layout/IconLabelList"/>
    <dgm:cxn modelId="{43DF8F68-655F-4225-AB65-CE810C58B24C}" srcId="{EBE306DB-7B73-47E6-A2F3-B02D17AD9BD0}" destId="{25F305BB-2D2A-42D1-9ACF-EB8525C785EF}" srcOrd="2" destOrd="0" parTransId="{EEE74824-09E5-433B-B5BA-EE6234CCE92D}" sibTransId="{632AE339-9B8A-4878-A294-71333FA625E9}"/>
    <dgm:cxn modelId="{9A55C379-EFDB-49BD-8EC9-52E33C3A0385}" type="presOf" srcId="{4D8A9BCA-B473-402C-8A5F-7E33D0D7C678}" destId="{F714FBB9-FE86-4347-B98F-CDF08A5C4665}" srcOrd="0" destOrd="0" presId="urn:microsoft.com/office/officeart/2018/2/layout/IconLabelList"/>
    <dgm:cxn modelId="{77DD4DB2-EA66-421C-9BA2-385CECC79082}" type="presOf" srcId="{25F305BB-2D2A-42D1-9ACF-EB8525C785EF}" destId="{CBD7870F-1BE3-46E0-98CE-2ABFC664EEE1}" srcOrd="0" destOrd="0" presId="urn:microsoft.com/office/officeart/2018/2/layout/IconLabelList"/>
    <dgm:cxn modelId="{0299B2B8-5E8D-449D-BAED-62432B795043}" srcId="{EBE306DB-7B73-47E6-A2F3-B02D17AD9BD0}" destId="{2AEDD17C-EA49-49FF-A322-6EF973D6EFA7}" srcOrd="4" destOrd="0" parTransId="{0AC72927-A6A0-4250-9C1D-56387CE69D7A}" sibTransId="{CE9BBCBD-9A1C-4A77-A0A7-BBD310923058}"/>
    <dgm:cxn modelId="{BDA88ACC-4535-4C78-A940-03594705D26F}" type="presOf" srcId="{3C9D106C-7783-4690-9FBB-4DA4002EDE6E}" destId="{22B6E011-5D82-4A12-9244-57D4026A8B87}" srcOrd="0" destOrd="0" presId="urn:microsoft.com/office/officeart/2018/2/layout/IconLabelList"/>
    <dgm:cxn modelId="{D709EFD5-6AB5-41C2-81ED-1DD21E9926F2}" type="presOf" srcId="{2AEDD17C-EA49-49FF-A322-6EF973D6EFA7}" destId="{92186DF9-A914-4B38-9355-AD579488F010}" srcOrd="0" destOrd="0" presId="urn:microsoft.com/office/officeart/2018/2/layout/IconLabelList"/>
    <dgm:cxn modelId="{8901A7DE-1096-4CAA-8181-96E3AF4086E0}" srcId="{EBE306DB-7B73-47E6-A2F3-B02D17AD9BD0}" destId="{EC008893-3838-4923-B01A-1E6B01031095}" srcOrd="3" destOrd="0" parTransId="{CC2823BA-6957-4DD0-B22B-137E8D2B89B0}" sibTransId="{5932F5AB-1261-4D7F-BD2B-D4041FE01014}"/>
    <dgm:cxn modelId="{0EA44FE9-924E-4512-B61B-7404D99725BB}" type="presOf" srcId="{EBE306DB-7B73-47E6-A2F3-B02D17AD9BD0}" destId="{CBAE3C57-D932-410E-8FD1-B0785B1544FC}" srcOrd="0" destOrd="0" presId="urn:microsoft.com/office/officeart/2018/2/layout/IconLabelList"/>
    <dgm:cxn modelId="{8FDA78F2-4715-4555-B903-0101D0EA82D6}" type="presOf" srcId="{51CF4D77-A7F4-4893-BF35-339F2A0B6682}" destId="{F124CBD9-8707-47EC-A122-B2D09E2008F9}" srcOrd="0" destOrd="0" presId="urn:microsoft.com/office/officeart/2018/2/layout/IconLabelList"/>
    <dgm:cxn modelId="{0A342D50-3D01-4E85-A11C-D92B9FFA00A0}" type="presParOf" srcId="{CBAE3C57-D932-410E-8FD1-B0785B1544FC}" destId="{069F7C62-01B7-4C47-84B7-353F2DE49764}" srcOrd="0" destOrd="0" presId="urn:microsoft.com/office/officeart/2018/2/layout/IconLabelList"/>
    <dgm:cxn modelId="{5C7D1233-E8CB-44A5-A1FB-5BC943739558}" type="presParOf" srcId="{069F7C62-01B7-4C47-84B7-353F2DE49764}" destId="{B3599A97-C513-4AD5-BB2F-076F6D9990B0}" srcOrd="0" destOrd="0" presId="urn:microsoft.com/office/officeart/2018/2/layout/IconLabelList"/>
    <dgm:cxn modelId="{1CA074A1-0763-49BF-8132-E53A168F0788}" type="presParOf" srcId="{069F7C62-01B7-4C47-84B7-353F2DE49764}" destId="{59A9864A-937E-48A6-925B-B1CD9F8270E9}" srcOrd="1" destOrd="0" presId="urn:microsoft.com/office/officeart/2018/2/layout/IconLabelList"/>
    <dgm:cxn modelId="{41F1A226-2DED-43D8-B21E-31DBF5C3A443}" type="presParOf" srcId="{069F7C62-01B7-4C47-84B7-353F2DE49764}" destId="{F124CBD9-8707-47EC-A122-B2D09E2008F9}" srcOrd="2" destOrd="0" presId="urn:microsoft.com/office/officeart/2018/2/layout/IconLabelList"/>
    <dgm:cxn modelId="{62D4467A-99C3-4E23-8784-65A30A521FF6}" type="presParOf" srcId="{CBAE3C57-D932-410E-8FD1-B0785B1544FC}" destId="{E9E1721A-3F7C-464E-BB4C-750677DA31D4}" srcOrd="1" destOrd="0" presId="urn:microsoft.com/office/officeart/2018/2/layout/IconLabelList"/>
    <dgm:cxn modelId="{10EBC0F3-C1EA-4EC7-9B27-7A53C301E649}" type="presParOf" srcId="{CBAE3C57-D932-410E-8FD1-B0785B1544FC}" destId="{3FA4EBCC-43A1-491B-BB98-665DA806C150}" srcOrd="2" destOrd="0" presId="urn:microsoft.com/office/officeart/2018/2/layout/IconLabelList"/>
    <dgm:cxn modelId="{01E166D6-41BA-4C68-A9A9-26A47DA5B9FB}" type="presParOf" srcId="{3FA4EBCC-43A1-491B-BB98-665DA806C150}" destId="{48B073E1-93E3-4827-B68B-E8B12EE48C6D}" srcOrd="0" destOrd="0" presId="urn:microsoft.com/office/officeart/2018/2/layout/IconLabelList"/>
    <dgm:cxn modelId="{FC0D8C44-20EE-4753-A36C-FF53F7917366}" type="presParOf" srcId="{3FA4EBCC-43A1-491B-BB98-665DA806C150}" destId="{6CDD1A48-2ACB-4B19-9AC0-54445CB27617}" srcOrd="1" destOrd="0" presId="urn:microsoft.com/office/officeart/2018/2/layout/IconLabelList"/>
    <dgm:cxn modelId="{CF2D1518-ED25-4566-98C4-EB0B8FEF3D23}" type="presParOf" srcId="{3FA4EBCC-43A1-491B-BB98-665DA806C150}" destId="{F714FBB9-FE86-4347-B98F-CDF08A5C4665}" srcOrd="2" destOrd="0" presId="urn:microsoft.com/office/officeart/2018/2/layout/IconLabelList"/>
    <dgm:cxn modelId="{41FED5C5-937F-4D37-B29E-446D5C431198}" type="presParOf" srcId="{CBAE3C57-D932-410E-8FD1-B0785B1544FC}" destId="{C138C69A-E3E1-4D37-85EC-9EB695AE5BFA}" srcOrd="3" destOrd="0" presId="urn:microsoft.com/office/officeart/2018/2/layout/IconLabelList"/>
    <dgm:cxn modelId="{02C3F14D-DEAE-4EB0-81FE-E5E5D0FFA9FA}" type="presParOf" srcId="{CBAE3C57-D932-410E-8FD1-B0785B1544FC}" destId="{560114E1-DF68-4DBF-A0FB-4736DD8B63D5}" srcOrd="4" destOrd="0" presId="urn:microsoft.com/office/officeart/2018/2/layout/IconLabelList"/>
    <dgm:cxn modelId="{E8DF73B2-C867-4D31-B930-16FB7D53B165}" type="presParOf" srcId="{560114E1-DF68-4DBF-A0FB-4736DD8B63D5}" destId="{2A0A2D05-484B-4D09-90A2-CFFC04E5F1CD}" srcOrd="0" destOrd="0" presId="urn:microsoft.com/office/officeart/2018/2/layout/IconLabelList"/>
    <dgm:cxn modelId="{86489A28-F304-4052-9EAE-534A1C99EBE9}" type="presParOf" srcId="{560114E1-DF68-4DBF-A0FB-4736DD8B63D5}" destId="{9310D826-9064-4D45-8A87-3D8A12592F57}" srcOrd="1" destOrd="0" presId="urn:microsoft.com/office/officeart/2018/2/layout/IconLabelList"/>
    <dgm:cxn modelId="{4D2D2830-4FAD-49DE-8306-35E0C8A98CB6}" type="presParOf" srcId="{560114E1-DF68-4DBF-A0FB-4736DD8B63D5}" destId="{CBD7870F-1BE3-46E0-98CE-2ABFC664EEE1}" srcOrd="2" destOrd="0" presId="urn:microsoft.com/office/officeart/2018/2/layout/IconLabelList"/>
    <dgm:cxn modelId="{4F445316-5B2C-4665-A6D7-FB9A91ED86A2}" type="presParOf" srcId="{CBAE3C57-D932-410E-8FD1-B0785B1544FC}" destId="{9E736D1A-64D5-4D83-B058-17BC0C4DF547}" srcOrd="5" destOrd="0" presId="urn:microsoft.com/office/officeart/2018/2/layout/IconLabelList"/>
    <dgm:cxn modelId="{83F1C2E3-133E-4448-9CCA-DAD1606A5F42}" type="presParOf" srcId="{CBAE3C57-D932-410E-8FD1-B0785B1544FC}" destId="{B4573AC3-A172-4356-AC4A-0C4737BD705B}" srcOrd="6" destOrd="0" presId="urn:microsoft.com/office/officeart/2018/2/layout/IconLabelList"/>
    <dgm:cxn modelId="{48245DB8-398F-47A1-A6E8-3396D4D9A8BF}" type="presParOf" srcId="{B4573AC3-A172-4356-AC4A-0C4737BD705B}" destId="{B97B7384-FE9E-49D3-AA5B-30C2FADC788B}" srcOrd="0" destOrd="0" presId="urn:microsoft.com/office/officeart/2018/2/layout/IconLabelList"/>
    <dgm:cxn modelId="{43A72B4F-C9D6-4ED4-9160-D4BBAA65462B}" type="presParOf" srcId="{B4573AC3-A172-4356-AC4A-0C4737BD705B}" destId="{AE8D2C92-4B87-4B2A-B523-125EFBC05C28}" srcOrd="1" destOrd="0" presId="urn:microsoft.com/office/officeart/2018/2/layout/IconLabelList"/>
    <dgm:cxn modelId="{6617EEBB-D0A0-4028-AE05-87738A03AA03}" type="presParOf" srcId="{B4573AC3-A172-4356-AC4A-0C4737BD705B}" destId="{9D4394C3-7823-42CA-B4FB-E993C7773B52}" srcOrd="2" destOrd="0" presId="urn:microsoft.com/office/officeart/2018/2/layout/IconLabelList"/>
    <dgm:cxn modelId="{0CD2A9FC-2DD0-463F-AC25-95BFA0AA0A02}" type="presParOf" srcId="{CBAE3C57-D932-410E-8FD1-B0785B1544FC}" destId="{CCBE6B7E-3BF2-410F-A496-71BC0CDA3068}" srcOrd="7" destOrd="0" presId="urn:microsoft.com/office/officeart/2018/2/layout/IconLabelList"/>
    <dgm:cxn modelId="{BA075A29-8391-43C2-B800-EA63560FF87C}" type="presParOf" srcId="{CBAE3C57-D932-410E-8FD1-B0785B1544FC}" destId="{34F83B23-3727-47DC-9E50-2E1D277C01BB}" srcOrd="8" destOrd="0" presId="urn:microsoft.com/office/officeart/2018/2/layout/IconLabelList"/>
    <dgm:cxn modelId="{22C42AC4-0B6D-4251-A952-69CB0024CAE4}" type="presParOf" srcId="{34F83B23-3727-47DC-9E50-2E1D277C01BB}" destId="{8DAE029B-3149-408F-8CB6-1462C1939934}" srcOrd="0" destOrd="0" presId="urn:microsoft.com/office/officeart/2018/2/layout/IconLabelList"/>
    <dgm:cxn modelId="{5CD6E529-726D-47D1-BE4B-ABE2857D05AA}" type="presParOf" srcId="{34F83B23-3727-47DC-9E50-2E1D277C01BB}" destId="{7F9D73EE-8F0C-4AB9-AFD7-CC02FD0D0A63}" srcOrd="1" destOrd="0" presId="urn:microsoft.com/office/officeart/2018/2/layout/IconLabelList"/>
    <dgm:cxn modelId="{FC595585-4886-4D6F-84C9-45351B242A56}" type="presParOf" srcId="{34F83B23-3727-47DC-9E50-2E1D277C01BB}" destId="{92186DF9-A914-4B38-9355-AD579488F010}" srcOrd="2" destOrd="0" presId="urn:microsoft.com/office/officeart/2018/2/layout/IconLabelList"/>
    <dgm:cxn modelId="{AE9870DF-CF29-4084-8950-5A8EA5CB3B7F}" type="presParOf" srcId="{CBAE3C57-D932-410E-8FD1-B0785B1544FC}" destId="{AEDC9259-1168-40A8-A545-07BC29468040}" srcOrd="9" destOrd="0" presId="urn:microsoft.com/office/officeart/2018/2/layout/IconLabelList"/>
    <dgm:cxn modelId="{D6D0D6C4-A8B0-4A02-891F-6616BE953E9E}" type="presParOf" srcId="{CBAE3C57-D932-410E-8FD1-B0785B1544FC}" destId="{E6117C07-4758-4360-B220-1D511D63D4CD}" srcOrd="10" destOrd="0" presId="urn:microsoft.com/office/officeart/2018/2/layout/IconLabelList"/>
    <dgm:cxn modelId="{B9782118-05F1-4317-857B-10A3AB5C9254}" type="presParOf" srcId="{E6117C07-4758-4360-B220-1D511D63D4CD}" destId="{1E91049D-1D5F-4BBD-9C95-4AE1FEDEA1F5}" srcOrd="0" destOrd="0" presId="urn:microsoft.com/office/officeart/2018/2/layout/IconLabelList"/>
    <dgm:cxn modelId="{6AE2BB89-E82B-43D3-B6B7-AA329BA703F0}" type="presParOf" srcId="{E6117C07-4758-4360-B220-1D511D63D4CD}" destId="{D64648BD-DDC7-4B36-8B2A-76E10FA01464}" srcOrd="1" destOrd="0" presId="urn:microsoft.com/office/officeart/2018/2/layout/IconLabelList"/>
    <dgm:cxn modelId="{77DF2F8C-7BBE-4921-B8EF-5302EDFBBF9A}" type="presParOf" srcId="{E6117C07-4758-4360-B220-1D511D63D4CD}" destId="{22B6E011-5D82-4A12-9244-57D4026A8B87}"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9E4DC-7BA8-415C-A930-0D65E3937F4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35F2BD8-7644-4D5A-ACC8-0EDFC94C9520}">
      <dgm:prSet custT="1"/>
      <dgm:spPr/>
      <dgm:t>
        <a:bodyPr/>
        <a:lstStyle/>
        <a:p>
          <a:pPr>
            <a:lnSpc>
              <a:spcPct val="100000"/>
            </a:lnSpc>
          </a:pPr>
          <a:r>
            <a:rPr lang="en-US" sz="2000" dirty="0" err="1">
              <a:latin typeface="Century Gothic" panose="020B0502020202020204" pitchFamily="34" charset="0"/>
            </a:rPr>
            <a:t>Verwendung</a:t>
          </a:r>
          <a:r>
            <a:rPr lang="en-US" sz="2000" dirty="0">
              <a:latin typeface="Century Gothic" panose="020B0502020202020204" pitchFamily="34" charset="0"/>
            </a:rPr>
            <a:t> starker, </a:t>
          </a:r>
          <a:r>
            <a:rPr lang="en-US" sz="2000" dirty="0" err="1">
              <a:latin typeface="Century Gothic" panose="020B0502020202020204" pitchFamily="34" charset="0"/>
            </a:rPr>
            <a:t>eindeutiger</a:t>
          </a:r>
          <a:r>
            <a:rPr lang="en-US" sz="2000" dirty="0">
              <a:latin typeface="Century Gothic" panose="020B0502020202020204" pitchFamily="34" charset="0"/>
            </a:rPr>
            <a:t> </a:t>
          </a:r>
          <a:r>
            <a:rPr lang="en-US" sz="2000" dirty="0" err="1">
              <a:latin typeface="Century Gothic" panose="020B0502020202020204" pitchFamily="34" charset="0"/>
            </a:rPr>
            <a:t>Passwörter</a:t>
          </a:r>
          <a:endParaRPr lang="en-US" sz="2000" dirty="0">
            <a:latin typeface="Century Gothic" panose="020B0502020202020204" pitchFamily="34" charset="0"/>
          </a:endParaRPr>
        </a:p>
      </dgm:t>
    </dgm:pt>
    <dgm:pt modelId="{F3A6CC7A-8D14-4CB1-8BC1-D8EBCEC46508}" type="parTrans" cxnId="{7AFC3F59-1F08-414C-9E23-E239CEE41E4D}">
      <dgm:prSet/>
      <dgm:spPr/>
      <dgm:t>
        <a:bodyPr/>
        <a:lstStyle/>
        <a:p>
          <a:endParaRPr lang="en-US" sz="2000">
            <a:latin typeface="Century Gothic" panose="020B0502020202020204" pitchFamily="34" charset="0"/>
          </a:endParaRPr>
        </a:p>
      </dgm:t>
    </dgm:pt>
    <dgm:pt modelId="{D6763A19-E0A3-4BE1-90CC-70DCFEA964AF}" type="sibTrans" cxnId="{7AFC3F59-1F08-414C-9E23-E239CEE41E4D}">
      <dgm:prSet/>
      <dgm:spPr/>
      <dgm:t>
        <a:bodyPr/>
        <a:lstStyle/>
        <a:p>
          <a:endParaRPr lang="en-US" sz="2000">
            <a:latin typeface="Century Gothic" panose="020B0502020202020204" pitchFamily="34" charset="0"/>
          </a:endParaRPr>
        </a:p>
      </dgm:t>
    </dgm:pt>
    <dgm:pt modelId="{4091F04F-F663-42B8-90E4-C60C1BDE55BD}">
      <dgm:prSet custT="1"/>
      <dgm:spPr/>
      <dgm:t>
        <a:bodyPr/>
        <a:lstStyle/>
        <a:p>
          <a:pPr>
            <a:lnSpc>
              <a:spcPct val="100000"/>
            </a:lnSpc>
          </a:pPr>
          <a:r>
            <a:rPr lang="en-GB" sz="2000" b="0" i="0" dirty="0">
              <a:latin typeface="Century Gothic" panose="020B0502020202020204" pitchFamily="34" charset="0"/>
            </a:rPr>
            <a:t>Zwei-</a:t>
          </a:r>
          <a:r>
            <a:rPr lang="en-GB" sz="2000" b="0" i="0" dirty="0" err="1">
              <a:latin typeface="Century Gothic" panose="020B0502020202020204" pitchFamily="34" charset="0"/>
            </a:rPr>
            <a:t>Faktor</a:t>
          </a:r>
          <a:r>
            <a:rPr lang="en-GB" sz="2000" b="0" i="0" dirty="0">
              <a:latin typeface="Century Gothic" panose="020B0502020202020204" pitchFamily="34" charset="0"/>
            </a:rPr>
            <a:t>-</a:t>
          </a:r>
          <a:r>
            <a:rPr lang="en-GB" sz="2000" b="0" i="0" dirty="0" err="1">
              <a:latin typeface="Century Gothic" panose="020B0502020202020204" pitchFamily="34" charset="0"/>
            </a:rPr>
            <a:t>Authentifizierung</a:t>
          </a:r>
          <a:r>
            <a:rPr lang="en-GB" sz="2000" b="0" i="0" dirty="0">
              <a:latin typeface="Century Gothic" panose="020B0502020202020204" pitchFamily="34" charset="0"/>
            </a:rPr>
            <a:t> (2FA) </a:t>
          </a:r>
          <a:endParaRPr lang="en-US" sz="2000" dirty="0">
            <a:latin typeface="Century Gothic" panose="020B0502020202020204" pitchFamily="34" charset="0"/>
          </a:endParaRPr>
        </a:p>
      </dgm:t>
    </dgm:pt>
    <dgm:pt modelId="{E36AC8FE-DF67-4F82-90EC-A192BFBDFBE9}" type="parTrans" cxnId="{B5551D01-FEB3-4F68-BFAC-DBA2FA1D80D9}">
      <dgm:prSet/>
      <dgm:spPr/>
      <dgm:t>
        <a:bodyPr/>
        <a:lstStyle/>
        <a:p>
          <a:endParaRPr lang="en-US" sz="2000">
            <a:latin typeface="Century Gothic" panose="020B0502020202020204" pitchFamily="34" charset="0"/>
          </a:endParaRPr>
        </a:p>
      </dgm:t>
    </dgm:pt>
    <dgm:pt modelId="{F40F848A-67AF-4144-B1BB-6E9327BD1DA5}" type="sibTrans" cxnId="{B5551D01-FEB3-4F68-BFAC-DBA2FA1D80D9}">
      <dgm:prSet/>
      <dgm:spPr/>
      <dgm:t>
        <a:bodyPr/>
        <a:lstStyle/>
        <a:p>
          <a:endParaRPr lang="en-US" sz="2000">
            <a:latin typeface="Century Gothic" panose="020B0502020202020204" pitchFamily="34" charset="0"/>
          </a:endParaRPr>
        </a:p>
      </dgm:t>
    </dgm:pt>
    <dgm:pt modelId="{A1436B99-3FCC-427B-AD57-1F4641D211B1}">
      <dgm:prSet custT="1"/>
      <dgm:spPr/>
      <dgm:t>
        <a:bodyPr/>
        <a:lstStyle/>
        <a:p>
          <a:pPr>
            <a:lnSpc>
              <a:spcPct val="100000"/>
            </a:lnSpc>
          </a:pPr>
          <a:r>
            <a:rPr lang="en-GB" sz="2000" b="0" i="0" dirty="0" err="1">
              <a:latin typeface="Century Gothic" panose="020B0502020202020204" pitchFamily="34" charset="0"/>
            </a:rPr>
            <a:t>Regelmäßige</a:t>
          </a:r>
          <a:r>
            <a:rPr lang="en-GB" sz="2000" b="0" i="0" dirty="0">
              <a:latin typeface="Century Gothic" panose="020B0502020202020204" pitchFamily="34" charset="0"/>
            </a:rPr>
            <a:t> </a:t>
          </a:r>
          <a:r>
            <a:rPr lang="en-GB" sz="2000" b="0" i="0" dirty="0" err="1">
              <a:latin typeface="Century Gothic" panose="020B0502020202020204" pitchFamily="34" charset="0"/>
            </a:rPr>
            <a:t>Aktualisierung</a:t>
          </a:r>
          <a:r>
            <a:rPr lang="en-GB" sz="2000" b="0" i="0" dirty="0">
              <a:latin typeface="Century Gothic" panose="020B0502020202020204" pitchFamily="34" charset="0"/>
            </a:rPr>
            <a:t> der Software und </a:t>
          </a:r>
          <a:r>
            <a:rPr lang="en-GB" sz="2000" b="0" i="0" dirty="0" err="1">
              <a:latin typeface="Century Gothic" panose="020B0502020202020204" pitchFamily="34" charset="0"/>
            </a:rPr>
            <a:t>Geräte</a:t>
          </a:r>
          <a:endParaRPr lang="en-US" sz="2000" dirty="0">
            <a:latin typeface="Century Gothic" panose="020B0502020202020204" pitchFamily="34" charset="0"/>
          </a:endParaRPr>
        </a:p>
      </dgm:t>
    </dgm:pt>
    <dgm:pt modelId="{6447FBCA-E0C9-40DA-974B-37913C2CC490}" type="parTrans" cxnId="{15942F33-88A3-48E1-8C9D-5AF92996CB96}">
      <dgm:prSet/>
      <dgm:spPr/>
      <dgm:t>
        <a:bodyPr/>
        <a:lstStyle/>
        <a:p>
          <a:endParaRPr lang="en-US" sz="2000">
            <a:latin typeface="Century Gothic" panose="020B0502020202020204" pitchFamily="34" charset="0"/>
          </a:endParaRPr>
        </a:p>
      </dgm:t>
    </dgm:pt>
    <dgm:pt modelId="{2565647D-07B2-4873-BE13-1E7D6AB620D0}" type="sibTrans" cxnId="{15942F33-88A3-48E1-8C9D-5AF92996CB96}">
      <dgm:prSet/>
      <dgm:spPr/>
      <dgm:t>
        <a:bodyPr/>
        <a:lstStyle/>
        <a:p>
          <a:endParaRPr lang="en-US" sz="2000">
            <a:latin typeface="Century Gothic" panose="020B0502020202020204" pitchFamily="34" charset="0"/>
          </a:endParaRPr>
        </a:p>
      </dgm:t>
    </dgm:pt>
    <dgm:pt modelId="{213F8B97-54C6-4163-842B-2797C8A44B5D}" type="pres">
      <dgm:prSet presAssocID="{C0F9E4DC-7BA8-415C-A930-0D65E3937F49}" presName="root" presStyleCnt="0">
        <dgm:presLayoutVars>
          <dgm:dir/>
          <dgm:resizeHandles val="exact"/>
        </dgm:presLayoutVars>
      </dgm:prSet>
      <dgm:spPr/>
    </dgm:pt>
    <dgm:pt modelId="{4D974F70-D0BF-4B62-A79F-2B0B5D1AD95D}" type="pres">
      <dgm:prSet presAssocID="{135F2BD8-7644-4D5A-ACC8-0EDFC94C9520}" presName="compNode" presStyleCnt="0"/>
      <dgm:spPr/>
    </dgm:pt>
    <dgm:pt modelId="{2A704200-DF1A-44C1-99DF-B320E23A709C}" type="pres">
      <dgm:prSet presAssocID="{135F2BD8-7644-4D5A-ACC8-0EDFC94C9520}" presName="iconRect" presStyleLbl="node1" presStyleIdx="0" presStyleCnt="3" custLinFactX="-100000" custLinFactNeighborX="-121555" custLinFactNeighborY="-75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rren"/>
        </a:ext>
      </dgm:extLst>
    </dgm:pt>
    <dgm:pt modelId="{19DD4939-4FCB-46B6-AEF3-F08C036EB442}" type="pres">
      <dgm:prSet presAssocID="{135F2BD8-7644-4D5A-ACC8-0EDFC94C9520}" presName="spaceRect" presStyleCnt="0"/>
      <dgm:spPr/>
    </dgm:pt>
    <dgm:pt modelId="{0ED06F63-365A-4D81-A547-7C1BE2426E60}" type="pres">
      <dgm:prSet presAssocID="{135F2BD8-7644-4D5A-ACC8-0EDFC94C9520}" presName="textRect" presStyleLbl="revTx" presStyleIdx="0" presStyleCnt="3" custScaleX="256472" custScaleY="100000" custLinFactNeighborX="-99699" custLinFactNeighborY="-4316">
        <dgm:presLayoutVars>
          <dgm:chMax val="1"/>
          <dgm:chPref val="1"/>
        </dgm:presLayoutVars>
      </dgm:prSet>
      <dgm:spPr/>
    </dgm:pt>
    <dgm:pt modelId="{04B028B3-4703-44E1-9B27-3642F2911E9B}" type="pres">
      <dgm:prSet presAssocID="{D6763A19-E0A3-4BE1-90CC-70DCFEA964AF}" presName="sibTrans" presStyleCnt="0"/>
      <dgm:spPr/>
    </dgm:pt>
    <dgm:pt modelId="{E596904F-40F7-4620-8E7A-5E3C57BD9D65}" type="pres">
      <dgm:prSet presAssocID="{4091F04F-F663-42B8-90E4-C60C1BDE55BD}" presName="compNode" presStyleCnt="0"/>
      <dgm:spPr/>
    </dgm:pt>
    <dgm:pt modelId="{8DB01810-EED1-4A62-B0BA-FCBF5124C093}" type="pres">
      <dgm:prSet presAssocID="{4091F04F-F663-42B8-90E4-C60C1BDE55BD}" presName="iconRect" presStyleLbl="node1" presStyleIdx="1" presStyleCnt="3" custLinFactNeighborX="-52625" custLinFactNeighborY="-145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4EEB3775-DE20-43A7-84C5-ABA525C71B7E}" type="pres">
      <dgm:prSet presAssocID="{4091F04F-F663-42B8-90E4-C60C1BDE55BD}" presName="spaceRect" presStyleCnt="0"/>
      <dgm:spPr/>
    </dgm:pt>
    <dgm:pt modelId="{600DA8EA-923C-4226-B07A-C87F44A1736B}" type="pres">
      <dgm:prSet presAssocID="{4091F04F-F663-42B8-90E4-C60C1BDE55BD}" presName="textRect" presStyleLbl="revTx" presStyleIdx="1" presStyleCnt="3" custScaleX="207402" custScaleY="100342" custLinFactNeighborX="-23681" custLinFactNeighborY="-11077">
        <dgm:presLayoutVars>
          <dgm:chMax val="1"/>
          <dgm:chPref val="1"/>
        </dgm:presLayoutVars>
      </dgm:prSet>
      <dgm:spPr/>
    </dgm:pt>
    <dgm:pt modelId="{7B52C4F9-6BD9-4790-93AC-A91927320D34}" type="pres">
      <dgm:prSet presAssocID="{F40F848A-67AF-4144-B1BB-6E9327BD1DA5}" presName="sibTrans" presStyleCnt="0"/>
      <dgm:spPr/>
    </dgm:pt>
    <dgm:pt modelId="{92895D65-4A39-4F4D-ABBA-6DA81CC82984}" type="pres">
      <dgm:prSet presAssocID="{A1436B99-3FCC-427B-AD57-1F4641D211B1}" presName="compNode" presStyleCnt="0"/>
      <dgm:spPr/>
    </dgm:pt>
    <dgm:pt modelId="{6E5EAAE9-4FCC-4214-AA6A-0E85BB593622}" type="pres">
      <dgm:prSet presAssocID="{A1436B99-3FCC-427B-AD57-1F4641D211B1}" presName="iconRect" presStyleLbl="node1" presStyleIdx="2" presStyleCnt="3" custLinFactX="78284" custLinFactNeighborX="100000" custLinFactNeighborY="-89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ptop"/>
        </a:ext>
      </dgm:extLst>
    </dgm:pt>
    <dgm:pt modelId="{A7526999-0CD1-4DDB-84B8-2A7DFA2F723A}" type="pres">
      <dgm:prSet presAssocID="{A1436B99-3FCC-427B-AD57-1F4641D211B1}" presName="spaceRect" presStyleCnt="0"/>
      <dgm:spPr/>
    </dgm:pt>
    <dgm:pt modelId="{09DAC2E0-B30E-4123-AE37-680C670AE451}" type="pres">
      <dgm:prSet presAssocID="{A1436B99-3FCC-427B-AD57-1F4641D211B1}" presName="textRect" presStyleLbl="revTx" presStyleIdx="2" presStyleCnt="3" custScaleX="273324" custScaleY="151930" custLinFactNeighborX="80228" custLinFactNeighborY="-5708">
        <dgm:presLayoutVars>
          <dgm:chMax val="1"/>
          <dgm:chPref val="1"/>
        </dgm:presLayoutVars>
      </dgm:prSet>
      <dgm:spPr/>
    </dgm:pt>
  </dgm:ptLst>
  <dgm:cxnLst>
    <dgm:cxn modelId="{B5551D01-FEB3-4F68-BFAC-DBA2FA1D80D9}" srcId="{C0F9E4DC-7BA8-415C-A930-0D65E3937F49}" destId="{4091F04F-F663-42B8-90E4-C60C1BDE55BD}" srcOrd="1" destOrd="0" parTransId="{E36AC8FE-DF67-4F82-90EC-A192BFBDFBE9}" sibTransId="{F40F848A-67AF-4144-B1BB-6E9327BD1DA5}"/>
    <dgm:cxn modelId="{8EDE3C02-65AE-42A6-933F-DB6CF067EB6E}" type="presOf" srcId="{A1436B99-3FCC-427B-AD57-1F4641D211B1}" destId="{09DAC2E0-B30E-4123-AE37-680C670AE451}" srcOrd="0" destOrd="0" presId="urn:microsoft.com/office/officeart/2018/2/layout/IconLabelList"/>
    <dgm:cxn modelId="{15942F33-88A3-48E1-8C9D-5AF92996CB96}" srcId="{C0F9E4DC-7BA8-415C-A930-0D65E3937F49}" destId="{A1436B99-3FCC-427B-AD57-1F4641D211B1}" srcOrd="2" destOrd="0" parTransId="{6447FBCA-E0C9-40DA-974B-37913C2CC490}" sibTransId="{2565647D-07B2-4873-BE13-1E7D6AB620D0}"/>
    <dgm:cxn modelId="{7CB2DB63-6ADF-456D-89AC-7F20531C6B64}" type="presOf" srcId="{135F2BD8-7644-4D5A-ACC8-0EDFC94C9520}" destId="{0ED06F63-365A-4D81-A547-7C1BE2426E60}" srcOrd="0" destOrd="0" presId="urn:microsoft.com/office/officeart/2018/2/layout/IconLabelList"/>
    <dgm:cxn modelId="{7AFC3F59-1F08-414C-9E23-E239CEE41E4D}" srcId="{C0F9E4DC-7BA8-415C-A930-0D65E3937F49}" destId="{135F2BD8-7644-4D5A-ACC8-0EDFC94C9520}" srcOrd="0" destOrd="0" parTransId="{F3A6CC7A-8D14-4CB1-8BC1-D8EBCEC46508}" sibTransId="{D6763A19-E0A3-4BE1-90CC-70DCFEA964AF}"/>
    <dgm:cxn modelId="{0BDBF0B0-8089-4C93-963F-22E62DF6FF92}" type="presOf" srcId="{C0F9E4DC-7BA8-415C-A930-0D65E3937F49}" destId="{213F8B97-54C6-4163-842B-2797C8A44B5D}" srcOrd="0" destOrd="0" presId="urn:microsoft.com/office/officeart/2018/2/layout/IconLabelList"/>
    <dgm:cxn modelId="{17034DD8-D2CD-4A81-BC8C-675EAC1C2744}" type="presOf" srcId="{4091F04F-F663-42B8-90E4-C60C1BDE55BD}" destId="{600DA8EA-923C-4226-B07A-C87F44A1736B}" srcOrd="0" destOrd="0" presId="urn:microsoft.com/office/officeart/2018/2/layout/IconLabelList"/>
    <dgm:cxn modelId="{7002E24A-2FE7-43D6-8D64-4BB0816607E5}" type="presParOf" srcId="{213F8B97-54C6-4163-842B-2797C8A44B5D}" destId="{4D974F70-D0BF-4B62-A79F-2B0B5D1AD95D}" srcOrd="0" destOrd="0" presId="urn:microsoft.com/office/officeart/2018/2/layout/IconLabelList"/>
    <dgm:cxn modelId="{0482CB7A-DD9D-46B2-BEAB-9A9403B89C23}" type="presParOf" srcId="{4D974F70-D0BF-4B62-A79F-2B0B5D1AD95D}" destId="{2A704200-DF1A-44C1-99DF-B320E23A709C}" srcOrd="0" destOrd="0" presId="urn:microsoft.com/office/officeart/2018/2/layout/IconLabelList"/>
    <dgm:cxn modelId="{1F61055E-1BAE-4865-9152-BF540E9F2892}" type="presParOf" srcId="{4D974F70-D0BF-4B62-A79F-2B0B5D1AD95D}" destId="{19DD4939-4FCB-46B6-AEF3-F08C036EB442}" srcOrd="1" destOrd="0" presId="urn:microsoft.com/office/officeart/2018/2/layout/IconLabelList"/>
    <dgm:cxn modelId="{400435A1-C298-4EF7-BDA5-16B89B4EA3C6}" type="presParOf" srcId="{4D974F70-D0BF-4B62-A79F-2B0B5D1AD95D}" destId="{0ED06F63-365A-4D81-A547-7C1BE2426E60}" srcOrd="2" destOrd="0" presId="urn:microsoft.com/office/officeart/2018/2/layout/IconLabelList"/>
    <dgm:cxn modelId="{311FF972-9634-4262-A96B-FBB80E07C6F5}" type="presParOf" srcId="{213F8B97-54C6-4163-842B-2797C8A44B5D}" destId="{04B028B3-4703-44E1-9B27-3642F2911E9B}" srcOrd="1" destOrd="0" presId="urn:microsoft.com/office/officeart/2018/2/layout/IconLabelList"/>
    <dgm:cxn modelId="{0FD9FCA4-9B19-472E-89D4-23929FBADACF}" type="presParOf" srcId="{213F8B97-54C6-4163-842B-2797C8A44B5D}" destId="{E596904F-40F7-4620-8E7A-5E3C57BD9D65}" srcOrd="2" destOrd="0" presId="urn:microsoft.com/office/officeart/2018/2/layout/IconLabelList"/>
    <dgm:cxn modelId="{71D6B2DA-C986-4059-8967-CFF9CD7CB752}" type="presParOf" srcId="{E596904F-40F7-4620-8E7A-5E3C57BD9D65}" destId="{8DB01810-EED1-4A62-B0BA-FCBF5124C093}" srcOrd="0" destOrd="0" presId="urn:microsoft.com/office/officeart/2018/2/layout/IconLabelList"/>
    <dgm:cxn modelId="{C1230B6E-6575-4FC0-B302-CB9E3DF068D0}" type="presParOf" srcId="{E596904F-40F7-4620-8E7A-5E3C57BD9D65}" destId="{4EEB3775-DE20-43A7-84C5-ABA525C71B7E}" srcOrd="1" destOrd="0" presId="urn:microsoft.com/office/officeart/2018/2/layout/IconLabelList"/>
    <dgm:cxn modelId="{C7D27FD7-4731-4CE8-A5CF-290800371C1B}" type="presParOf" srcId="{E596904F-40F7-4620-8E7A-5E3C57BD9D65}" destId="{600DA8EA-923C-4226-B07A-C87F44A1736B}" srcOrd="2" destOrd="0" presId="urn:microsoft.com/office/officeart/2018/2/layout/IconLabelList"/>
    <dgm:cxn modelId="{EF1F804D-186E-41F0-82BF-588811663059}" type="presParOf" srcId="{213F8B97-54C6-4163-842B-2797C8A44B5D}" destId="{7B52C4F9-6BD9-4790-93AC-A91927320D34}" srcOrd="3" destOrd="0" presId="urn:microsoft.com/office/officeart/2018/2/layout/IconLabelList"/>
    <dgm:cxn modelId="{4E6093A6-7383-4BF8-BEC0-C98B4B7B087E}" type="presParOf" srcId="{213F8B97-54C6-4163-842B-2797C8A44B5D}" destId="{92895D65-4A39-4F4D-ABBA-6DA81CC82984}" srcOrd="4" destOrd="0" presId="urn:microsoft.com/office/officeart/2018/2/layout/IconLabelList"/>
    <dgm:cxn modelId="{5943FCB3-A8E0-4B59-93E8-CDD6AA939A2F}" type="presParOf" srcId="{92895D65-4A39-4F4D-ABBA-6DA81CC82984}" destId="{6E5EAAE9-4FCC-4214-AA6A-0E85BB593622}" srcOrd="0" destOrd="0" presId="urn:microsoft.com/office/officeart/2018/2/layout/IconLabelList"/>
    <dgm:cxn modelId="{EB366DFF-7357-4792-A6B4-558F4B0154CC}" type="presParOf" srcId="{92895D65-4A39-4F4D-ABBA-6DA81CC82984}" destId="{A7526999-0CD1-4DDB-84B8-2A7DFA2F723A}" srcOrd="1" destOrd="0" presId="urn:microsoft.com/office/officeart/2018/2/layout/IconLabelList"/>
    <dgm:cxn modelId="{369AC277-523B-41E0-BC38-42968A1ABE89}" type="presParOf" srcId="{92895D65-4A39-4F4D-ABBA-6DA81CC82984}" destId="{09DAC2E0-B30E-4123-AE37-680C670AE451}"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306DB-7B73-47E6-A2F3-B02D17AD9B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2000" b="0" dirty="0">
              <a:latin typeface="Century Gothic" panose="020B0502020202020204" pitchFamily="34" charset="0"/>
            </a:rPr>
            <a:t>Phishing-E-Mails</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de-DE" sz="2000" b="0" dirty="0">
              <a:latin typeface="Century Gothic" panose="020B0502020202020204" pitchFamily="34" charset="0"/>
            </a:rPr>
            <a:t>Ponzi-Systeme</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dirty="0" err="1">
              <a:latin typeface="Century Gothic" panose="020B0502020202020204" pitchFamily="34" charset="0"/>
            </a:rPr>
            <a:t>Anlagebetrug</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716528AD-BB20-42C0-8358-10EC7F00FE5C}" type="pres">
      <dgm:prSet presAssocID="{EBE306DB-7B73-47E6-A2F3-B02D17AD9BD0}" presName="hierChild1" presStyleCnt="0">
        <dgm:presLayoutVars>
          <dgm:chPref val="1"/>
          <dgm:dir/>
          <dgm:animOne val="branch"/>
          <dgm:animLvl val="lvl"/>
          <dgm:resizeHandles/>
        </dgm:presLayoutVars>
      </dgm:prSet>
      <dgm:spPr/>
    </dgm:pt>
    <dgm:pt modelId="{D1BDD405-2BD1-4E97-B5F2-6BBD5EFB14DB}" type="pres">
      <dgm:prSet presAssocID="{51CF4D77-A7F4-4893-BF35-339F2A0B6682}" presName="hierRoot1" presStyleCnt="0"/>
      <dgm:spPr/>
    </dgm:pt>
    <dgm:pt modelId="{93E173DC-2630-45C9-8267-7C62ACF199C4}" type="pres">
      <dgm:prSet presAssocID="{51CF4D77-A7F4-4893-BF35-339F2A0B6682}" presName="composite" presStyleCnt="0"/>
      <dgm:spPr/>
    </dgm:pt>
    <dgm:pt modelId="{D0AE3BB2-18B0-478C-B68F-CC376E7EFA4D}" type="pres">
      <dgm:prSet presAssocID="{51CF4D77-A7F4-4893-BF35-339F2A0B6682}" presName="background" presStyleLbl="node0" presStyleIdx="0" presStyleCnt="3"/>
      <dgm:spPr/>
    </dgm:pt>
    <dgm:pt modelId="{62BEDC88-1CF6-4ED6-BE51-26A8E427C0E3}" type="pres">
      <dgm:prSet presAssocID="{51CF4D77-A7F4-4893-BF35-339F2A0B6682}" presName="text" presStyleLbl="fgAcc0" presStyleIdx="0" presStyleCnt="3">
        <dgm:presLayoutVars>
          <dgm:chPref val="3"/>
        </dgm:presLayoutVars>
      </dgm:prSet>
      <dgm:spPr/>
    </dgm:pt>
    <dgm:pt modelId="{84A631C0-E764-4443-A9D1-4DCE02D5E415}" type="pres">
      <dgm:prSet presAssocID="{51CF4D77-A7F4-4893-BF35-339F2A0B6682}" presName="hierChild2" presStyleCnt="0"/>
      <dgm:spPr/>
    </dgm:pt>
    <dgm:pt modelId="{6D2EC0B3-48FC-4F71-AF7B-304CE0597E8B}" type="pres">
      <dgm:prSet presAssocID="{4D8A9BCA-B473-402C-8A5F-7E33D0D7C678}" presName="hierRoot1" presStyleCnt="0"/>
      <dgm:spPr/>
    </dgm:pt>
    <dgm:pt modelId="{A4C7220E-5A8E-4178-ACFD-CEAECA5AE336}" type="pres">
      <dgm:prSet presAssocID="{4D8A9BCA-B473-402C-8A5F-7E33D0D7C678}" presName="composite" presStyleCnt="0"/>
      <dgm:spPr/>
    </dgm:pt>
    <dgm:pt modelId="{2E4BFE80-F878-42AF-A37F-17DCBFDEB8C0}" type="pres">
      <dgm:prSet presAssocID="{4D8A9BCA-B473-402C-8A5F-7E33D0D7C678}" presName="background" presStyleLbl="node0" presStyleIdx="1" presStyleCnt="3"/>
      <dgm:spPr/>
    </dgm:pt>
    <dgm:pt modelId="{D68C952F-0EC2-4BCA-A063-D7EFC1D8931D}" type="pres">
      <dgm:prSet presAssocID="{4D8A9BCA-B473-402C-8A5F-7E33D0D7C678}" presName="text" presStyleLbl="fgAcc0" presStyleIdx="1" presStyleCnt="3">
        <dgm:presLayoutVars>
          <dgm:chPref val="3"/>
        </dgm:presLayoutVars>
      </dgm:prSet>
      <dgm:spPr/>
    </dgm:pt>
    <dgm:pt modelId="{2B8073AA-FFDA-456F-855B-A00FD16C0373}" type="pres">
      <dgm:prSet presAssocID="{4D8A9BCA-B473-402C-8A5F-7E33D0D7C678}" presName="hierChild2" presStyleCnt="0"/>
      <dgm:spPr/>
    </dgm:pt>
    <dgm:pt modelId="{EBBE7AD5-58D8-49F0-869B-4E076A25F03C}" type="pres">
      <dgm:prSet presAssocID="{25F305BB-2D2A-42D1-9ACF-EB8525C785EF}" presName="hierRoot1" presStyleCnt="0"/>
      <dgm:spPr/>
    </dgm:pt>
    <dgm:pt modelId="{1F96048C-4A2B-436D-91B3-3A50EE5B0B3C}" type="pres">
      <dgm:prSet presAssocID="{25F305BB-2D2A-42D1-9ACF-EB8525C785EF}" presName="composite" presStyleCnt="0"/>
      <dgm:spPr/>
    </dgm:pt>
    <dgm:pt modelId="{0174C0BE-4850-45EC-8707-B7F245913559}" type="pres">
      <dgm:prSet presAssocID="{25F305BB-2D2A-42D1-9ACF-EB8525C785EF}" presName="background" presStyleLbl="node0" presStyleIdx="2" presStyleCnt="3"/>
      <dgm:spPr/>
    </dgm:pt>
    <dgm:pt modelId="{CD38BFB5-51FF-40ED-9300-C2920F898294}" type="pres">
      <dgm:prSet presAssocID="{25F305BB-2D2A-42D1-9ACF-EB8525C785EF}" presName="text" presStyleLbl="fgAcc0" presStyleIdx="2" presStyleCnt="3">
        <dgm:presLayoutVars>
          <dgm:chPref val="3"/>
        </dgm:presLayoutVars>
      </dgm:prSet>
      <dgm:spPr/>
    </dgm:pt>
    <dgm:pt modelId="{534FFA76-39CF-47AB-AC76-63347B9E4625}" type="pres">
      <dgm:prSet presAssocID="{25F305BB-2D2A-42D1-9ACF-EB8525C785EF}" presName="hierChild2" presStyleCnt="0"/>
      <dgm:spPr/>
    </dgm:pt>
  </dgm:ptLst>
  <dgm:cxnLst>
    <dgm:cxn modelId="{FAA34E07-2517-4726-A480-46F023EB043D}" srcId="{EBE306DB-7B73-47E6-A2F3-B02D17AD9BD0}" destId="{51CF4D77-A7F4-4893-BF35-339F2A0B6682}" srcOrd="0" destOrd="0" parTransId="{D1667C93-73D0-4851-8732-16034DC70BAE}" sibTransId="{9F66F138-E43C-44AE-9B9F-C8CE2DCD2249}"/>
    <dgm:cxn modelId="{7A96650D-783B-4BEF-9235-3D65B5F927E0}" type="presOf" srcId="{EBE306DB-7B73-47E6-A2F3-B02D17AD9BD0}" destId="{716528AD-BB20-42C0-8358-10EC7F00FE5C}" srcOrd="0" destOrd="0" presId="urn:microsoft.com/office/officeart/2005/8/layout/hierarchy1"/>
    <dgm:cxn modelId="{345B6E13-8A2A-4D54-A3B0-F36C9325AA3A}" srcId="{EBE306DB-7B73-47E6-A2F3-B02D17AD9BD0}" destId="{4D8A9BCA-B473-402C-8A5F-7E33D0D7C678}" srcOrd="1" destOrd="0" parTransId="{E9170F69-2203-4C07-9A9A-6047732D101D}" sibTransId="{39756FBB-FF0F-4BD7-9DDA-13871B382EF5}"/>
    <dgm:cxn modelId="{43DF8F68-655F-4225-AB65-CE810C58B24C}" srcId="{EBE306DB-7B73-47E6-A2F3-B02D17AD9BD0}" destId="{25F305BB-2D2A-42D1-9ACF-EB8525C785EF}" srcOrd="2" destOrd="0" parTransId="{EEE74824-09E5-433B-B5BA-EE6234CCE92D}" sibTransId="{632AE339-9B8A-4878-A294-71333FA625E9}"/>
    <dgm:cxn modelId="{464FD8A2-3C05-4EBA-B56B-554B751AE200}" type="presOf" srcId="{51CF4D77-A7F4-4893-BF35-339F2A0B6682}" destId="{62BEDC88-1CF6-4ED6-BE51-26A8E427C0E3}" srcOrd="0" destOrd="0" presId="urn:microsoft.com/office/officeart/2005/8/layout/hierarchy1"/>
    <dgm:cxn modelId="{0A2D19D2-92AA-48D2-857E-1705B5B5C9AF}" type="presOf" srcId="{4D8A9BCA-B473-402C-8A5F-7E33D0D7C678}" destId="{D68C952F-0EC2-4BCA-A063-D7EFC1D8931D}" srcOrd="0" destOrd="0" presId="urn:microsoft.com/office/officeart/2005/8/layout/hierarchy1"/>
    <dgm:cxn modelId="{07F36DE9-F92F-4B42-96EC-B464E2C5D30A}" type="presOf" srcId="{25F305BB-2D2A-42D1-9ACF-EB8525C785EF}" destId="{CD38BFB5-51FF-40ED-9300-C2920F898294}" srcOrd="0" destOrd="0" presId="urn:microsoft.com/office/officeart/2005/8/layout/hierarchy1"/>
    <dgm:cxn modelId="{038C44FA-BECD-4EBA-AECF-364F19240AE0}" type="presParOf" srcId="{716528AD-BB20-42C0-8358-10EC7F00FE5C}" destId="{D1BDD405-2BD1-4E97-B5F2-6BBD5EFB14DB}" srcOrd="0" destOrd="0" presId="urn:microsoft.com/office/officeart/2005/8/layout/hierarchy1"/>
    <dgm:cxn modelId="{AB3D14BA-D441-4555-84B3-C414EDF7A4CE}" type="presParOf" srcId="{D1BDD405-2BD1-4E97-B5F2-6BBD5EFB14DB}" destId="{93E173DC-2630-45C9-8267-7C62ACF199C4}" srcOrd="0" destOrd="0" presId="urn:microsoft.com/office/officeart/2005/8/layout/hierarchy1"/>
    <dgm:cxn modelId="{63F2CDA3-5EDE-417C-A173-EC05F010ACB0}" type="presParOf" srcId="{93E173DC-2630-45C9-8267-7C62ACF199C4}" destId="{D0AE3BB2-18B0-478C-B68F-CC376E7EFA4D}" srcOrd="0" destOrd="0" presId="urn:microsoft.com/office/officeart/2005/8/layout/hierarchy1"/>
    <dgm:cxn modelId="{3184FDCA-C68B-4099-88A9-8BCB8C9AB827}" type="presParOf" srcId="{93E173DC-2630-45C9-8267-7C62ACF199C4}" destId="{62BEDC88-1CF6-4ED6-BE51-26A8E427C0E3}" srcOrd="1" destOrd="0" presId="urn:microsoft.com/office/officeart/2005/8/layout/hierarchy1"/>
    <dgm:cxn modelId="{A356B94A-479F-4C1B-A23C-8D4C19A091EE}" type="presParOf" srcId="{D1BDD405-2BD1-4E97-B5F2-6BBD5EFB14DB}" destId="{84A631C0-E764-4443-A9D1-4DCE02D5E415}" srcOrd="1" destOrd="0" presId="urn:microsoft.com/office/officeart/2005/8/layout/hierarchy1"/>
    <dgm:cxn modelId="{3840C7ED-4E84-4E66-9386-810B9F043684}" type="presParOf" srcId="{716528AD-BB20-42C0-8358-10EC7F00FE5C}" destId="{6D2EC0B3-48FC-4F71-AF7B-304CE0597E8B}" srcOrd="1" destOrd="0" presId="urn:microsoft.com/office/officeart/2005/8/layout/hierarchy1"/>
    <dgm:cxn modelId="{15721517-794B-4003-8781-5BB7E7801B2D}" type="presParOf" srcId="{6D2EC0B3-48FC-4F71-AF7B-304CE0597E8B}" destId="{A4C7220E-5A8E-4178-ACFD-CEAECA5AE336}" srcOrd="0" destOrd="0" presId="urn:microsoft.com/office/officeart/2005/8/layout/hierarchy1"/>
    <dgm:cxn modelId="{6B2A8345-DF33-4E55-B5CD-8537BA128D66}" type="presParOf" srcId="{A4C7220E-5A8E-4178-ACFD-CEAECA5AE336}" destId="{2E4BFE80-F878-42AF-A37F-17DCBFDEB8C0}" srcOrd="0" destOrd="0" presId="urn:microsoft.com/office/officeart/2005/8/layout/hierarchy1"/>
    <dgm:cxn modelId="{552F654F-31FD-4942-B0B2-CB102065181C}" type="presParOf" srcId="{A4C7220E-5A8E-4178-ACFD-CEAECA5AE336}" destId="{D68C952F-0EC2-4BCA-A063-D7EFC1D8931D}" srcOrd="1" destOrd="0" presId="urn:microsoft.com/office/officeart/2005/8/layout/hierarchy1"/>
    <dgm:cxn modelId="{0B57623A-7450-4082-BD79-74EA4A8B26CE}" type="presParOf" srcId="{6D2EC0B3-48FC-4F71-AF7B-304CE0597E8B}" destId="{2B8073AA-FFDA-456F-855B-A00FD16C0373}" srcOrd="1" destOrd="0" presId="urn:microsoft.com/office/officeart/2005/8/layout/hierarchy1"/>
    <dgm:cxn modelId="{8CEC89BC-F6F8-407C-A807-D2370F6ADDB9}" type="presParOf" srcId="{716528AD-BB20-42C0-8358-10EC7F00FE5C}" destId="{EBBE7AD5-58D8-49F0-869B-4E076A25F03C}" srcOrd="2" destOrd="0" presId="urn:microsoft.com/office/officeart/2005/8/layout/hierarchy1"/>
    <dgm:cxn modelId="{05E3DBC6-C84C-4980-A812-43E14B68E2E1}" type="presParOf" srcId="{EBBE7AD5-58D8-49F0-869B-4E076A25F03C}" destId="{1F96048C-4A2B-436D-91B3-3A50EE5B0B3C}" srcOrd="0" destOrd="0" presId="urn:microsoft.com/office/officeart/2005/8/layout/hierarchy1"/>
    <dgm:cxn modelId="{0E7B0C5A-6EC0-4D28-874A-7D87FC24222F}" type="presParOf" srcId="{1F96048C-4A2B-436D-91B3-3A50EE5B0B3C}" destId="{0174C0BE-4850-45EC-8707-B7F245913559}" srcOrd="0" destOrd="0" presId="urn:microsoft.com/office/officeart/2005/8/layout/hierarchy1"/>
    <dgm:cxn modelId="{7CA96D36-E5C3-43BE-B572-0531EDDF66DF}" type="presParOf" srcId="{1F96048C-4A2B-436D-91B3-3A50EE5B0B3C}" destId="{CD38BFB5-51FF-40ED-9300-C2920F898294}" srcOrd="1" destOrd="0" presId="urn:microsoft.com/office/officeart/2005/8/layout/hierarchy1"/>
    <dgm:cxn modelId="{E40C26F3-C1CC-4B68-B1F5-FE41000A305C}" type="presParOf" srcId="{EBBE7AD5-58D8-49F0-869B-4E076A25F03C}" destId="{534FFA76-39CF-47AB-AC76-63347B9E462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306DB-7B73-47E6-A2F3-B02D17AD9BD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de-AT"/>
        </a:p>
      </dgm:t>
    </dgm:pt>
    <dgm:pt modelId="{51CF4D77-A7F4-4893-BF35-339F2A0B6682}">
      <dgm:prSet phldrT="[Text]" custT="1"/>
      <dgm:spPr/>
      <dgm:t>
        <a:bodyPr/>
        <a:lstStyle/>
        <a:p>
          <a:pPr>
            <a:lnSpc>
              <a:spcPct val="100000"/>
            </a:lnSpc>
          </a:pPr>
          <a:r>
            <a:rPr lang="de-DE" sz="2000" b="0" dirty="0">
              <a:latin typeface="Century Gothic" panose="020B0502020202020204" pitchFamily="34" charset="0"/>
            </a:rPr>
            <a:t>Phishing-E-Mails</a:t>
          </a:r>
          <a:endParaRPr lang="de-AT" sz="2000" b="0" dirty="0">
            <a:latin typeface="Century Gothic" panose="020B0502020202020204" pitchFamily="34" charset="0"/>
          </a:endParaRPr>
        </a:p>
      </dgm:t>
    </dgm:pt>
    <dgm:pt modelId="{D1667C93-73D0-4851-8732-16034DC70BAE}" type="parTrans" cxnId="{FAA34E07-2517-4726-A480-46F023EB043D}">
      <dgm:prSet/>
      <dgm:spPr/>
      <dgm:t>
        <a:bodyPr/>
        <a:lstStyle/>
        <a:p>
          <a:endParaRPr lang="de-AT" sz="2000" b="0">
            <a:latin typeface="Century Gothic" panose="020B0502020202020204" pitchFamily="34" charset="0"/>
          </a:endParaRPr>
        </a:p>
      </dgm:t>
    </dgm:pt>
    <dgm:pt modelId="{9F66F138-E43C-44AE-9B9F-C8CE2DCD2249}" type="sibTrans" cxnId="{FAA34E07-2517-4726-A480-46F023EB043D}">
      <dgm:prSet phldrT="1" custT="1"/>
      <dgm:spPr/>
      <dgm:t>
        <a:bodyPr/>
        <a:lstStyle/>
        <a:p>
          <a:endParaRPr lang="de-AT" sz="2000" b="0">
            <a:latin typeface="Century Gothic" panose="020B0502020202020204" pitchFamily="34" charset="0"/>
          </a:endParaRPr>
        </a:p>
      </dgm:t>
    </dgm:pt>
    <dgm:pt modelId="{4D8A9BCA-B473-402C-8A5F-7E33D0D7C678}">
      <dgm:prSet phldrT="[Text]" custT="1"/>
      <dgm:spPr/>
      <dgm:t>
        <a:bodyPr/>
        <a:lstStyle/>
        <a:p>
          <a:pPr>
            <a:lnSpc>
              <a:spcPct val="100000"/>
            </a:lnSpc>
          </a:pPr>
          <a:r>
            <a:rPr lang="de-DE" sz="2000" b="0" dirty="0">
              <a:latin typeface="Century Gothic" panose="020B0502020202020204" pitchFamily="34" charset="0"/>
            </a:rPr>
            <a:t>Ponzi-Systeme</a:t>
          </a:r>
          <a:endParaRPr lang="de-AT" sz="2000" b="0" dirty="0">
            <a:latin typeface="Century Gothic" panose="020B0502020202020204" pitchFamily="34" charset="0"/>
          </a:endParaRPr>
        </a:p>
      </dgm:t>
    </dgm:pt>
    <dgm:pt modelId="{E9170F69-2203-4C07-9A9A-6047732D101D}" type="parTrans" cxnId="{345B6E13-8A2A-4D54-A3B0-F36C9325AA3A}">
      <dgm:prSet/>
      <dgm:spPr/>
      <dgm:t>
        <a:bodyPr/>
        <a:lstStyle/>
        <a:p>
          <a:endParaRPr lang="de-AT" sz="2000" b="0">
            <a:latin typeface="Century Gothic" panose="020B0502020202020204" pitchFamily="34" charset="0"/>
          </a:endParaRPr>
        </a:p>
      </dgm:t>
    </dgm:pt>
    <dgm:pt modelId="{39756FBB-FF0F-4BD7-9DDA-13871B382EF5}" type="sibTrans" cxnId="{345B6E13-8A2A-4D54-A3B0-F36C9325AA3A}">
      <dgm:prSet phldrT="2" custT="1"/>
      <dgm:spPr/>
      <dgm:t>
        <a:bodyPr/>
        <a:lstStyle/>
        <a:p>
          <a:endParaRPr lang="de-AT" sz="2000" b="0">
            <a:latin typeface="Century Gothic" panose="020B0502020202020204" pitchFamily="34" charset="0"/>
          </a:endParaRPr>
        </a:p>
      </dgm:t>
    </dgm:pt>
    <dgm:pt modelId="{25F305BB-2D2A-42D1-9ACF-EB8525C785EF}">
      <dgm:prSet phldrT="[Text]" custT="1"/>
      <dgm:spPr/>
      <dgm:t>
        <a:bodyPr/>
        <a:lstStyle/>
        <a:p>
          <a:pPr>
            <a:lnSpc>
              <a:spcPct val="100000"/>
            </a:lnSpc>
          </a:pPr>
          <a:r>
            <a:rPr lang="en-GB" sz="2000" b="0" dirty="0" err="1">
              <a:latin typeface="Century Gothic" panose="020B0502020202020204" pitchFamily="34" charset="0"/>
            </a:rPr>
            <a:t>Anlagebetrug</a:t>
          </a:r>
          <a:endParaRPr lang="de-AT" sz="2000" b="0" dirty="0">
            <a:latin typeface="Century Gothic" panose="020B0502020202020204" pitchFamily="34" charset="0"/>
          </a:endParaRPr>
        </a:p>
      </dgm:t>
    </dgm:pt>
    <dgm:pt modelId="{EEE74824-09E5-433B-B5BA-EE6234CCE92D}" type="parTrans" cxnId="{43DF8F68-655F-4225-AB65-CE810C58B24C}">
      <dgm:prSet/>
      <dgm:spPr/>
      <dgm:t>
        <a:bodyPr/>
        <a:lstStyle/>
        <a:p>
          <a:endParaRPr lang="de-AT" sz="2000" b="0">
            <a:latin typeface="Century Gothic" panose="020B0502020202020204" pitchFamily="34" charset="0"/>
          </a:endParaRPr>
        </a:p>
      </dgm:t>
    </dgm:pt>
    <dgm:pt modelId="{632AE339-9B8A-4878-A294-71333FA625E9}" type="sibTrans" cxnId="{43DF8F68-655F-4225-AB65-CE810C58B24C}">
      <dgm:prSet phldrT="3" custT="1"/>
      <dgm:spPr/>
      <dgm:t>
        <a:bodyPr/>
        <a:lstStyle/>
        <a:p>
          <a:endParaRPr lang="de-AT" sz="2000" b="0">
            <a:latin typeface="Century Gothic" panose="020B0502020202020204" pitchFamily="34" charset="0"/>
          </a:endParaRPr>
        </a:p>
      </dgm:t>
    </dgm:pt>
    <dgm:pt modelId="{716528AD-BB20-42C0-8358-10EC7F00FE5C}" type="pres">
      <dgm:prSet presAssocID="{EBE306DB-7B73-47E6-A2F3-B02D17AD9BD0}" presName="hierChild1" presStyleCnt="0">
        <dgm:presLayoutVars>
          <dgm:chPref val="1"/>
          <dgm:dir/>
          <dgm:animOne val="branch"/>
          <dgm:animLvl val="lvl"/>
          <dgm:resizeHandles/>
        </dgm:presLayoutVars>
      </dgm:prSet>
      <dgm:spPr/>
    </dgm:pt>
    <dgm:pt modelId="{D1BDD405-2BD1-4E97-B5F2-6BBD5EFB14DB}" type="pres">
      <dgm:prSet presAssocID="{51CF4D77-A7F4-4893-BF35-339F2A0B6682}" presName="hierRoot1" presStyleCnt="0"/>
      <dgm:spPr/>
    </dgm:pt>
    <dgm:pt modelId="{93E173DC-2630-45C9-8267-7C62ACF199C4}" type="pres">
      <dgm:prSet presAssocID="{51CF4D77-A7F4-4893-BF35-339F2A0B6682}" presName="composite" presStyleCnt="0"/>
      <dgm:spPr/>
    </dgm:pt>
    <dgm:pt modelId="{D0AE3BB2-18B0-478C-B68F-CC376E7EFA4D}" type="pres">
      <dgm:prSet presAssocID="{51CF4D77-A7F4-4893-BF35-339F2A0B6682}" presName="background" presStyleLbl="node0" presStyleIdx="0" presStyleCnt="3"/>
      <dgm:spPr/>
    </dgm:pt>
    <dgm:pt modelId="{62BEDC88-1CF6-4ED6-BE51-26A8E427C0E3}" type="pres">
      <dgm:prSet presAssocID="{51CF4D77-A7F4-4893-BF35-339F2A0B6682}" presName="text" presStyleLbl="fgAcc0" presStyleIdx="0" presStyleCnt="3">
        <dgm:presLayoutVars>
          <dgm:chPref val="3"/>
        </dgm:presLayoutVars>
      </dgm:prSet>
      <dgm:spPr/>
    </dgm:pt>
    <dgm:pt modelId="{84A631C0-E764-4443-A9D1-4DCE02D5E415}" type="pres">
      <dgm:prSet presAssocID="{51CF4D77-A7F4-4893-BF35-339F2A0B6682}" presName="hierChild2" presStyleCnt="0"/>
      <dgm:spPr/>
    </dgm:pt>
    <dgm:pt modelId="{6D2EC0B3-48FC-4F71-AF7B-304CE0597E8B}" type="pres">
      <dgm:prSet presAssocID="{4D8A9BCA-B473-402C-8A5F-7E33D0D7C678}" presName="hierRoot1" presStyleCnt="0"/>
      <dgm:spPr/>
    </dgm:pt>
    <dgm:pt modelId="{A4C7220E-5A8E-4178-ACFD-CEAECA5AE336}" type="pres">
      <dgm:prSet presAssocID="{4D8A9BCA-B473-402C-8A5F-7E33D0D7C678}" presName="composite" presStyleCnt="0"/>
      <dgm:spPr/>
    </dgm:pt>
    <dgm:pt modelId="{2E4BFE80-F878-42AF-A37F-17DCBFDEB8C0}" type="pres">
      <dgm:prSet presAssocID="{4D8A9BCA-B473-402C-8A5F-7E33D0D7C678}" presName="background" presStyleLbl="node0" presStyleIdx="1" presStyleCnt="3"/>
      <dgm:spPr/>
    </dgm:pt>
    <dgm:pt modelId="{D68C952F-0EC2-4BCA-A063-D7EFC1D8931D}" type="pres">
      <dgm:prSet presAssocID="{4D8A9BCA-B473-402C-8A5F-7E33D0D7C678}" presName="text" presStyleLbl="fgAcc0" presStyleIdx="1" presStyleCnt="3">
        <dgm:presLayoutVars>
          <dgm:chPref val="3"/>
        </dgm:presLayoutVars>
      </dgm:prSet>
      <dgm:spPr/>
    </dgm:pt>
    <dgm:pt modelId="{2B8073AA-FFDA-456F-855B-A00FD16C0373}" type="pres">
      <dgm:prSet presAssocID="{4D8A9BCA-B473-402C-8A5F-7E33D0D7C678}" presName="hierChild2" presStyleCnt="0"/>
      <dgm:spPr/>
    </dgm:pt>
    <dgm:pt modelId="{EBBE7AD5-58D8-49F0-869B-4E076A25F03C}" type="pres">
      <dgm:prSet presAssocID="{25F305BB-2D2A-42D1-9ACF-EB8525C785EF}" presName="hierRoot1" presStyleCnt="0"/>
      <dgm:spPr/>
    </dgm:pt>
    <dgm:pt modelId="{1F96048C-4A2B-436D-91B3-3A50EE5B0B3C}" type="pres">
      <dgm:prSet presAssocID="{25F305BB-2D2A-42D1-9ACF-EB8525C785EF}" presName="composite" presStyleCnt="0"/>
      <dgm:spPr/>
    </dgm:pt>
    <dgm:pt modelId="{0174C0BE-4850-45EC-8707-B7F245913559}" type="pres">
      <dgm:prSet presAssocID="{25F305BB-2D2A-42D1-9ACF-EB8525C785EF}" presName="background" presStyleLbl="node0" presStyleIdx="2" presStyleCnt="3"/>
      <dgm:spPr/>
    </dgm:pt>
    <dgm:pt modelId="{CD38BFB5-51FF-40ED-9300-C2920F898294}" type="pres">
      <dgm:prSet presAssocID="{25F305BB-2D2A-42D1-9ACF-EB8525C785EF}" presName="text" presStyleLbl="fgAcc0" presStyleIdx="2" presStyleCnt="3">
        <dgm:presLayoutVars>
          <dgm:chPref val="3"/>
        </dgm:presLayoutVars>
      </dgm:prSet>
      <dgm:spPr/>
    </dgm:pt>
    <dgm:pt modelId="{534FFA76-39CF-47AB-AC76-63347B9E4625}" type="pres">
      <dgm:prSet presAssocID="{25F305BB-2D2A-42D1-9ACF-EB8525C785EF}" presName="hierChild2" presStyleCnt="0"/>
      <dgm:spPr/>
    </dgm:pt>
  </dgm:ptLst>
  <dgm:cxnLst>
    <dgm:cxn modelId="{FAA34E07-2517-4726-A480-46F023EB043D}" srcId="{EBE306DB-7B73-47E6-A2F3-B02D17AD9BD0}" destId="{51CF4D77-A7F4-4893-BF35-339F2A0B6682}" srcOrd="0" destOrd="0" parTransId="{D1667C93-73D0-4851-8732-16034DC70BAE}" sibTransId="{9F66F138-E43C-44AE-9B9F-C8CE2DCD2249}"/>
    <dgm:cxn modelId="{7A96650D-783B-4BEF-9235-3D65B5F927E0}" type="presOf" srcId="{EBE306DB-7B73-47E6-A2F3-B02D17AD9BD0}" destId="{716528AD-BB20-42C0-8358-10EC7F00FE5C}" srcOrd="0" destOrd="0" presId="urn:microsoft.com/office/officeart/2005/8/layout/hierarchy1"/>
    <dgm:cxn modelId="{345B6E13-8A2A-4D54-A3B0-F36C9325AA3A}" srcId="{EBE306DB-7B73-47E6-A2F3-B02D17AD9BD0}" destId="{4D8A9BCA-B473-402C-8A5F-7E33D0D7C678}" srcOrd="1" destOrd="0" parTransId="{E9170F69-2203-4C07-9A9A-6047732D101D}" sibTransId="{39756FBB-FF0F-4BD7-9DDA-13871B382EF5}"/>
    <dgm:cxn modelId="{43DF8F68-655F-4225-AB65-CE810C58B24C}" srcId="{EBE306DB-7B73-47E6-A2F3-B02D17AD9BD0}" destId="{25F305BB-2D2A-42D1-9ACF-EB8525C785EF}" srcOrd="2" destOrd="0" parTransId="{EEE74824-09E5-433B-B5BA-EE6234CCE92D}" sibTransId="{632AE339-9B8A-4878-A294-71333FA625E9}"/>
    <dgm:cxn modelId="{464FD8A2-3C05-4EBA-B56B-554B751AE200}" type="presOf" srcId="{51CF4D77-A7F4-4893-BF35-339F2A0B6682}" destId="{62BEDC88-1CF6-4ED6-BE51-26A8E427C0E3}" srcOrd="0" destOrd="0" presId="urn:microsoft.com/office/officeart/2005/8/layout/hierarchy1"/>
    <dgm:cxn modelId="{0A2D19D2-92AA-48D2-857E-1705B5B5C9AF}" type="presOf" srcId="{4D8A9BCA-B473-402C-8A5F-7E33D0D7C678}" destId="{D68C952F-0EC2-4BCA-A063-D7EFC1D8931D}" srcOrd="0" destOrd="0" presId="urn:microsoft.com/office/officeart/2005/8/layout/hierarchy1"/>
    <dgm:cxn modelId="{07F36DE9-F92F-4B42-96EC-B464E2C5D30A}" type="presOf" srcId="{25F305BB-2D2A-42D1-9ACF-EB8525C785EF}" destId="{CD38BFB5-51FF-40ED-9300-C2920F898294}" srcOrd="0" destOrd="0" presId="urn:microsoft.com/office/officeart/2005/8/layout/hierarchy1"/>
    <dgm:cxn modelId="{038C44FA-BECD-4EBA-AECF-364F19240AE0}" type="presParOf" srcId="{716528AD-BB20-42C0-8358-10EC7F00FE5C}" destId="{D1BDD405-2BD1-4E97-B5F2-6BBD5EFB14DB}" srcOrd="0" destOrd="0" presId="urn:microsoft.com/office/officeart/2005/8/layout/hierarchy1"/>
    <dgm:cxn modelId="{AB3D14BA-D441-4555-84B3-C414EDF7A4CE}" type="presParOf" srcId="{D1BDD405-2BD1-4E97-B5F2-6BBD5EFB14DB}" destId="{93E173DC-2630-45C9-8267-7C62ACF199C4}" srcOrd="0" destOrd="0" presId="urn:microsoft.com/office/officeart/2005/8/layout/hierarchy1"/>
    <dgm:cxn modelId="{63F2CDA3-5EDE-417C-A173-EC05F010ACB0}" type="presParOf" srcId="{93E173DC-2630-45C9-8267-7C62ACF199C4}" destId="{D0AE3BB2-18B0-478C-B68F-CC376E7EFA4D}" srcOrd="0" destOrd="0" presId="urn:microsoft.com/office/officeart/2005/8/layout/hierarchy1"/>
    <dgm:cxn modelId="{3184FDCA-C68B-4099-88A9-8BCB8C9AB827}" type="presParOf" srcId="{93E173DC-2630-45C9-8267-7C62ACF199C4}" destId="{62BEDC88-1CF6-4ED6-BE51-26A8E427C0E3}" srcOrd="1" destOrd="0" presId="urn:microsoft.com/office/officeart/2005/8/layout/hierarchy1"/>
    <dgm:cxn modelId="{A356B94A-479F-4C1B-A23C-8D4C19A091EE}" type="presParOf" srcId="{D1BDD405-2BD1-4E97-B5F2-6BBD5EFB14DB}" destId="{84A631C0-E764-4443-A9D1-4DCE02D5E415}" srcOrd="1" destOrd="0" presId="urn:microsoft.com/office/officeart/2005/8/layout/hierarchy1"/>
    <dgm:cxn modelId="{3840C7ED-4E84-4E66-9386-810B9F043684}" type="presParOf" srcId="{716528AD-BB20-42C0-8358-10EC7F00FE5C}" destId="{6D2EC0B3-48FC-4F71-AF7B-304CE0597E8B}" srcOrd="1" destOrd="0" presId="urn:microsoft.com/office/officeart/2005/8/layout/hierarchy1"/>
    <dgm:cxn modelId="{15721517-794B-4003-8781-5BB7E7801B2D}" type="presParOf" srcId="{6D2EC0B3-48FC-4F71-AF7B-304CE0597E8B}" destId="{A4C7220E-5A8E-4178-ACFD-CEAECA5AE336}" srcOrd="0" destOrd="0" presId="urn:microsoft.com/office/officeart/2005/8/layout/hierarchy1"/>
    <dgm:cxn modelId="{6B2A8345-DF33-4E55-B5CD-8537BA128D66}" type="presParOf" srcId="{A4C7220E-5A8E-4178-ACFD-CEAECA5AE336}" destId="{2E4BFE80-F878-42AF-A37F-17DCBFDEB8C0}" srcOrd="0" destOrd="0" presId="urn:microsoft.com/office/officeart/2005/8/layout/hierarchy1"/>
    <dgm:cxn modelId="{552F654F-31FD-4942-B0B2-CB102065181C}" type="presParOf" srcId="{A4C7220E-5A8E-4178-ACFD-CEAECA5AE336}" destId="{D68C952F-0EC2-4BCA-A063-D7EFC1D8931D}" srcOrd="1" destOrd="0" presId="urn:microsoft.com/office/officeart/2005/8/layout/hierarchy1"/>
    <dgm:cxn modelId="{0B57623A-7450-4082-BD79-74EA4A8B26CE}" type="presParOf" srcId="{6D2EC0B3-48FC-4F71-AF7B-304CE0597E8B}" destId="{2B8073AA-FFDA-456F-855B-A00FD16C0373}" srcOrd="1" destOrd="0" presId="urn:microsoft.com/office/officeart/2005/8/layout/hierarchy1"/>
    <dgm:cxn modelId="{8CEC89BC-F6F8-407C-A807-D2370F6ADDB9}" type="presParOf" srcId="{716528AD-BB20-42C0-8358-10EC7F00FE5C}" destId="{EBBE7AD5-58D8-49F0-869B-4E076A25F03C}" srcOrd="2" destOrd="0" presId="urn:microsoft.com/office/officeart/2005/8/layout/hierarchy1"/>
    <dgm:cxn modelId="{05E3DBC6-C84C-4980-A812-43E14B68E2E1}" type="presParOf" srcId="{EBBE7AD5-58D8-49F0-869B-4E076A25F03C}" destId="{1F96048C-4A2B-436D-91B3-3A50EE5B0B3C}" srcOrd="0" destOrd="0" presId="urn:microsoft.com/office/officeart/2005/8/layout/hierarchy1"/>
    <dgm:cxn modelId="{0E7B0C5A-6EC0-4D28-874A-7D87FC24222F}" type="presParOf" srcId="{1F96048C-4A2B-436D-91B3-3A50EE5B0B3C}" destId="{0174C0BE-4850-45EC-8707-B7F245913559}" srcOrd="0" destOrd="0" presId="urn:microsoft.com/office/officeart/2005/8/layout/hierarchy1"/>
    <dgm:cxn modelId="{7CA96D36-E5C3-43BE-B572-0531EDDF66DF}" type="presParOf" srcId="{1F96048C-4A2B-436D-91B3-3A50EE5B0B3C}" destId="{CD38BFB5-51FF-40ED-9300-C2920F898294}" srcOrd="1" destOrd="0" presId="urn:microsoft.com/office/officeart/2005/8/layout/hierarchy1"/>
    <dgm:cxn modelId="{E40C26F3-C1CC-4B68-B1F5-FE41000A305C}" type="presParOf" srcId="{EBBE7AD5-58D8-49F0-869B-4E076A25F03C}" destId="{534FFA76-39CF-47AB-AC76-63347B9E4625}"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133095-970F-44F2-AB09-E7563A257CB5}" type="doc">
      <dgm:prSet loTypeId="urn:microsoft.com/office/officeart/2016/7/layout/VerticalDownArrowProcess" loCatId="process" qsTypeId="urn:microsoft.com/office/officeart/2005/8/quickstyle/simple5" qsCatId="simple" csTypeId="urn:microsoft.com/office/officeart/2005/8/colors/colorful5" csCatId="colorful" phldr="1"/>
      <dgm:spPr/>
      <dgm:t>
        <a:bodyPr/>
        <a:lstStyle/>
        <a:p>
          <a:endParaRPr lang="en-US"/>
        </a:p>
      </dgm:t>
    </dgm:pt>
    <dgm:pt modelId="{711A2CDB-FD96-4346-B269-3BC6325D69A2}">
      <dgm:prSet custT="1"/>
      <dgm:spPr/>
      <dgm:t>
        <a:bodyPr/>
        <a:lstStyle/>
        <a:p>
          <a:r>
            <a:rPr lang="en-US" sz="2000" dirty="0" err="1">
              <a:latin typeface="Century Gothic" panose="020B0502020202020204" pitchFamily="34" charset="0"/>
            </a:rPr>
            <a:t>Überprüfen</a:t>
          </a:r>
          <a:endParaRPr lang="en-US" sz="2000" dirty="0">
            <a:latin typeface="Century Gothic" panose="020B0502020202020204" pitchFamily="34" charset="0"/>
          </a:endParaRPr>
        </a:p>
      </dgm:t>
    </dgm:pt>
    <dgm:pt modelId="{9954876E-E87C-427A-8C4B-6F875A07E09E}" type="parTrans" cxnId="{317BBA3C-C396-4E86-A9CA-A3D229EDFDB1}">
      <dgm:prSet/>
      <dgm:spPr/>
      <dgm:t>
        <a:bodyPr/>
        <a:lstStyle/>
        <a:p>
          <a:endParaRPr lang="en-US" sz="2000">
            <a:latin typeface="Century Gothic" panose="020B0502020202020204" pitchFamily="34" charset="0"/>
          </a:endParaRPr>
        </a:p>
      </dgm:t>
    </dgm:pt>
    <dgm:pt modelId="{82F158D7-B24D-4B26-808C-ED6593938D16}" type="sibTrans" cxnId="{317BBA3C-C396-4E86-A9CA-A3D229EDFDB1}">
      <dgm:prSet/>
      <dgm:spPr/>
      <dgm:t>
        <a:bodyPr/>
        <a:lstStyle/>
        <a:p>
          <a:endParaRPr lang="en-US" sz="2000">
            <a:latin typeface="Century Gothic" panose="020B0502020202020204" pitchFamily="34" charset="0"/>
          </a:endParaRPr>
        </a:p>
      </dgm:t>
    </dgm:pt>
    <dgm:pt modelId="{FE4DE206-335A-4921-9548-B7E22BD9F80D}">
      <dgm:prSet custT="1"/>
      <dgm:spPr/>
      <dgm:t>
        <a:bodyPr/>
        <a:lstStyle/>
        <a:p>
          <a:r>
            <a:rPr lang="en-US" sz="2000" dirty="0" err="1">
              <a:latin typeface="Century Gothic" panose="020B0502020202020204" pitchFamily="34" charset="0"/>
            </a:rPr>
            <a:t>Überprüfen</a:t>
          </a:r>
          <a:r>
            <a:rPr lang="en-US" sz="2000" dirty="0">
              <a:latin typeface="Century Gothic" panose="020B0502020202020204" pitchFamily="34" charset="0"/>
            </a:rPr>
            <a:t> der E-Mail-</a:t>
          </a:r>
          <a:r>
            <a:rPr lang="en-US" sz="2000" dirty="0" err="1">
              <a:latin typeface="Century Gothic" panose="020B0502020202020204" pitchFamily="34" charset="0"/>
            </a:rPr>
            <a:t>Adresse</a:t>
          </a:r>
          <a:r>
            <a:rPr lang="en-US" sz="2000" dirty="0">
              <a:latin typeface="Century Gothic" panose="020B0502020202020204" pitchFamily="34" charset="0"/>
            </a:rPr>
            <a:t> des </a:t>
          </a:r>
          <a:r>
            <a:rPr lang="en-US" sz="2000" dirty="0" err="1">
              <a:latin typeface="Century Gothic" panose="020B0502020202020204" pitchFamily="34" charset="0"/>
            </a:rPr>
            <a:t>Absenders</a:t>
          </a:r>
          <a:endParaRPr lang="en-US" sz="2000" dirty="0">
            <a:latin typeface="Century Gothic" panose="020B0502020202020204" pitchFamily="34" charset="0"/>
          </a:endParaRPr>
        </a:p>
      </dgm:t>
    </dgm:pt>
    <dgm:pt modelId="{A6088350-7B65-45A6-AB16-C9DB1F7B96BF}" type="parTrans" cxnId="{B2EF2BD6-C599-4764-9784-7CC85B339D16}">
      <dgm:prSet/>
      <dgm:spPr/>
      <dgm:t>
        <a:bodyPr/>
        <a:lstStyle/>
        <a:p>
          <a:endParaRPr lang="en-US" sz="2000">
            <a:latin typeface="Century Gothic" panose="020B0502020202020204" pitchFamily="34" charset="0"/>
          </a:endParaRPr>
        </a:p>
      </dgm:t>
    </dgm:pt>
    <dgm:pt modelId="{FEFCCA3C-CF53-4B09-A5C1-C5034D85DDBD}" type="sibTrans" cxnId="{B2EF2BD6-C599-4764-9784-7CC85B339D16}">
      <dgm:prSet/>
      <dgm:spPr/>
      <dgm:t>
        <a:bodyPr/>
        <a:lstStyle/>
        <a:p>
          <a:endParaRPr lang="en-US" sz="2000">
            <a:latin typeface="Century Gothic" panose="020B0502020202020204" pitchFamily="34" charset="0"/>
          </a:endParaRPr>
        </a:p>
      </dgm:t>
    </dgm:pt>
    <dgm:pt modelId="{381D9298-38CC-4779-8A26-13CB25C2899B}">
      <dgm:prSet custT="1"/>
      <dgm:spPr/>
      <dgm:t>
        <a:bodyPr/>
        <a:lstStyle/>
        <a:p>
          <a:r>
            <a:rPr lang="en-US" sz="2000" dirty="0" err="1">
              <a:latin typeface="Century Gothic" panose="020B0502020202020204" pitchFamily="34" charset="0"/>
            </a:rPr>
            <a:t>Prüfen</a:t>
          </a:r>
          <a:endParaRPr lang="en-US" sz="2000" dirty="0">
            <a:latin typeface="Century Gothic" panose="020B0502020202020204" pitchFamily="34" charset="0"/>
          </a:endParaRPr>
        </a:p>
      </dgm:t>
    </dgm:pt>
    <dgm:pt modelId="{94A4A750-9447-44EE-8E24-A30B32785BFD}" type="parTrans" cxnId="{DBDE1FCB-14A5-43EC-8CF3-FDF3DB392B68}">
      <dgm:prSet/>
      <dgm:spPr/>
      <dgm:t>
        <a:bodyPr/>
        <a:lstStyle/>
        <a:p>
          <a:endParaRPr lang="en-US" sz="2000">
            <a:latin typeface="Century Gothic" panose="020B0502020202020204" pitchFamily="34" charset="0"/>
          </a:endParaRPr>
        </a:p>
      </dgm:t>
    </dgm:pt>
    <dgm:pt modelId="{FB916C5E-ADC0-4D6C-8F3D-DADF94580DEE}" type="sibTrans" cxnId="{DBDE1FCB-14A5-43EC-8CF3-FDF3DB392B68}">
      <dgm:prSet/>
      <dgm:spPr/>
      <dgm:t>
        <a:bodyPr/>
        <a:lstStyle/>
        <a:p>
          <a:endParaRPr lang="en-US" sz="2000">
            <a:latin typeface="Century Gothic" panose="020B0502020202020204" pitchFamily="34" charset="0"/>
          </a:endParaRPr>
        </a:p>
      </dgm:t>
    </dgm:pt>
    <dgm:pt modelId="{BA993F96-D6F1-4EFE-8237-F488BCFAE399}">
      <dgm:prSet custT="1"/>
      <dgm:spPr/>
      <dgm:t>
        <a:bodyPr/>
        <a:lstStyle/>
        <a:p>
          <a:r>
            <a:rPr lang="en-US" sz="2000" dirty="0" err="1">
              <a:latin typeface="Century Gothic" panose="020B0502020202020204" pitchFamily="34" charset="0"/>
            </a:rPr>
            <a:t>Überprüfen</a:t>
          </a:r>
          <a:r>
            <a:rPr lang="en-US" sz="2000" dirty="0">
              <a:latin typeface="Century Gothic" panose="020B0502020202020204" pitchFamily="34" charset="0"/>
            </a:rPr>
            <a:t> von </a:t>
          </a:r>
          <a:r>
            <a:rPr lang="en-US" sz="2000" dirty="0" err="1">
              <a:latin typeface="Century Gothic" panose="020B0502020202020204" pitchFamily="34" charset="0"/>
            </a:rPr>
            <a:t>allgemeinen</a:t>
          </a:r>
          <a:r>
            <a:rPr lang="en-US" sz="2000" dirty="0">
              <a:latin typeface="Century Gothic" panose="020B0502020202020204" pitchFamily="34" charset="0"/>
            </a:rPr>
            <a:t> </a:t>
          </a:r>
          <a:r>
            <a:rPr lang="en-US" sz="2000" dirty="0" err="1">
              <a:latin typeface="Century Gothic" panose="020B0502020202020204" pitchFamily="34" charset="0"/>
            </a:rPr>
            <a:t>Begrüßungen</a:t>
          </a:r>
          <a:endParaRPr lang="en-US" sz="2000" dirty="0">
            <a:latin typeface="Century Gothic" panose="020B0502020202020204" pitchFamily="34" charset="0"/>
          </a:endParaRPr>
        </a:p>
      </dgm:t>
    </dgm:pt>
    <dgm:pt modelId="{EC610CE3-FA48-4045-AC0E-9F47D9506544}" type="parTrans" cxnId="{4A029C4D-54A8-471B-B0B1-0DCC6E583624}">
      <dgm:prSet/>
      <dgm:spPr/>
      <dgm:t>
        <a:bodyPr/>
        <a:lstStyle/>
        <a:p>
          <a:endParaRPr lang="en-US" sz="2000">
            <a:latin typeface="Century Gothic" panose="020B0502020202020204" pitchFamily="34" charset="0"/>
          </a:endParaRPr>
        </a:p>
      </dgm:t>
    </dgm:pt>
    <dgm:pt modelId="{AFA4993C-62F9-4974-BF26-87070D8DD030}" type="sibTrans" cxnId="{4A029C4D-54A8-471B-B0B1-0DCC6E583624}">
      <dgm:prSet/>
      <dgm:spPr/>
      <dgm:t>
        <a:bodyPr/>
        <a:lstStyle/>
        <a:p>
          <a:endParaRPr lang="en-US" sz="2000">
            <a:latin typeface="Century Gothic" panose="020B0502020202020204" pitchFamily="34" charset="0"/>
          </a:endParaRPr>
        </a:p>
      </dgm:t>
    </dgm:pt>
    <dgm:pt modelId="{6276FAA6-280D-46A5-AD9C-07E11DB25C27}">
      <dgm:prSet custT="1"/>
      <dgm:spPr/>
      <dgm:t>
        <a:bodyPr/>
        <a:lstStyle/>
        <a:p>
          <a:r>
            <a:rPr lang="en-US" sz="2000" dirty="0" err="1">
              <a:latin typeface="Century Gothic" panose="020B0502020202020204" pitchFamily="34" charset="0"/>
            </a:rPr>
            <a:t>Betrachten</a:t>
          </a:r>
          <a:endParaRPr lang="en-US" sz="2000" dirty="0">
            <a:latin typeface="Century Gothic" panose="020B0502020202020204" pitchFamily="34" charset="0"/>
          </a:endParaRPr>
        </a:p>
      </dgm:t>
    </dgm:pt>
    <dgm:pt modelId="{07FFCAA7-397F-40EF-A25B-C26064396A0C}" type="parTrans" cxnId="{A052929B-0C15-4A70-BD54-2392511F1233}">
      <dgm:prSet/>
      <dgm:spPr/>
      <dgm:t>
        <a:bodyPr/>
        <a:lstStyle/>
        <a:p>
          <a:endParaRPr lang="en-US" sz="2000">
            <a:latin typeface="Century Gothic" panose="020B0502020202020204" pitchFamily="34" charset="0"/>
          </a:endParaRPr>
        </a:p>
      </dgm:t>
    </dgm:pt>
    <dgm:pt modelId="{2F37FA34-540B-4E9D-AF6B-B14983A0338E}" type="sibTrans" cxnId="{A052929B-0C15-4A70-BD54-2392511F1233}">
      <dgm:prSet/>
      <dgm:spPr/>
      <dgm:t>
        <a:bodyPr/>
        <a:lstStyle/>
        <a:p>
          <a:endParaRPr lang="en-US" sz="2000">
            <a:latin typeface="Century Gothic" panose="020B0502020202020204" pitchFamily="34" charset="0"/>
          </a:endParaRPr>
        </a:p>
      </dgm:t>
    </dgm:pt>
    <dgm:pt modelId="{6EE7EA70-9FFF-41B4-9352-35C61167A7BB}">
      <dgm:prSet custT="1"/>
      <dgm:spPr/>
      <dgm:t>
        <a:bodyPr/>
        <a:lstStyle/>
        <a:p>
          <a:r>
            <a:rPr lang="en-US" sz="2000" dirty="0" err="1">
              <a:latin typeface="Century Gothic" panose="020B0502020202020204" pitchFamily="34" charset="0"/>
            </a:rPr>
            <a:t>Achten</a:t>
          </a:r>
          <a:r>
            <a:rPr lang="en-US" sz="2000" dirty="0">
              <a:latin typeface="Century Gothic" panose="020B0502020202020204" pitchFamily="34" charset="0"/>
            </a:rPr>
            <a:t> auf </a:t>
          </a:r>
          <a:r>
            <a:rPr lang="en-US" sz="2000" dirty="0" err="1">
              <a:latin typeface="Century Gothic" panose="020B0502020202020204" pitchFamily="34" charset="0"/>
            </a:rPr>
            <a:t>dringende</a:t>
          </a:r>
          <a:r>
            <a:rPr lang="en-US" sz="2000" dirty="0">
              <a:latin typeface="Century Gothic" panose="020B0502020202020204" pitchFamily="34" charset="0"/>
            </a:rPr>
            <a:t> </a:t>
          </a:r>
          <a:r>
            <a:rPr lang="en-US" sz="2000" dirty="0" err="1">
              <a:latin typeface="Century Gothic" panose="020B0502020202020204" pitchFamily="34" charset="0"/>
            </a:rPr>
            <a:t>Anfragen</a:t>
          </a:r>
          <a:r>
            <a:rPr lang="en-US" sz="2000" dirty="0">
              <a:latin typeface="Century Gothic" panose="020B0502020202020204" pitchFamily="34" charset="0"/>
            </a:rPr>
            <a:t> </a:t>
          </a:r>
          <a:r>
            <a:rPr lang="en-US" sz="2000" dirty="0" err="1">
              <a:latin typeface="Century Gothic" panose="020B0502020202020204" pitchFamily="34" charset="0"/>
            </a:rPr>
            <a:t>oder</a:t>
          </a:r>
          <a:r>
            <a:rPr lang="en-US" sz="2000" dirty="0">
              <a:latin typeface="Century Gothic" panose="020B0502020202020204" pitchFamily="34" charset="0"/>
            </a:rPr>
            <a:t> </a:t>
          </a:r>
          <a:r>
            <a:rPr lang="en-US" sz="2000" dirty="0" err="1">
              <a:latin typeface="Century Gothic" panose="020B0502020202020204" pitchFamily="34" charset="0"/>
            </a:rPr>
            <a:t>Drohungen</a:t>
          </a:r>
          <a:endParaRPr lang="en-US" sz="2000" dirty="0">
            <a:latin typeface="Century Gothic" panose="020B0502020202020204" pitchFamily="34" charset="0"/>
          </a:endParaRPr>
        </a:p>
      </dgm:t>
    </dgm:pt>
    <dgm:pt modelId="{72E8A655-042E-4BC7-A388-30281D417A78}" type="parTrans" cxnId="{9EF3C4D5-5C05-4788-8708-B1BEE73BC453}">
      <dgm:prSet/>
      <dgm:spPr/>
      <dgm:t>
        <a:bodyPr/>
        <a:lstStyle/>
        <a:p>
          <a:endParaRPr lang="en-US" sz="2000">
            <a:latin typeface="Century Gothic" panose="020B0502020202020204" pitchFamily="34" charset="0"/>
          </a:endParaRPr>
        </a:p>
      </dgm:t>
    </dgm:pt>
    <dgm:pt modelId="{D1957BE9-14B8-401A-A6DE-97E5CFB9B74F}" type="sibTrans" cxnId="{9EF3C4D5-5C05-4788-8708-B1BEE73BC453}">
      <dgm:prSet/>
      <dgm:spPr/>
      <dgm:t>
        <a:bodyPr/>
        <a:lstStyle/>
        <a:p>
          <a:endParaRPr lang="en-US" sz="2000">
            <a:latin typeface="Century Gothic" panose="020B0502020202020204" pitchFamily="34" charset="0"/>
          </a:endParaRPr>
        </a:p>
      </dgm:t>
    </dgm:pt>
    <dgm:pt modelId="{E88E43C3-C298-4ABC-BC53-950D57009CC7}">
      <dgm:prSet custT="1"/>
      <dgm:spPr/>
      <dgm:t>
        <a:bodyPr/>
        <a:lstStyle/>
        <a:p>
          <a:r>
            <a:rPr lang="en-US" sz="2000" dirty="0" err="1">
              <a:latin typeface="Century Gothic" panose="020B0502020202020204" pitchFamily="34" charset="0"/>
            </a:rPr>
            <a:t>Untersuchen</a:t>
          </a:r>
          <a:endParaRPr lang="en-US" sz="2000" dirty="0">
            <a:latin typeface="Century Gothic" panose="020B0502020202020204" pitchFamily="34" charset="0"/>
          </a:endParaRPr>
        </a:p>
      </dgm:t>
    </dgm:pt>
    <dgm:pt modelId="{4CCFE4F7-1D36-4BF1-9D22-33BD50444AF6}" type="parTrans" cxnId="{DA383C2F-D413-43AD-9C44-10B8D42633DF}">
      <dgm:prSet/>
      <dgm:spPr/>
      <dgm:t>
        <a:bodyPr/>
        <a:lstStyle/>
        <a:p>
          <a:endParaRPr lang="en-US" sz="2000">
            <a:latin typeface="Century Gothic" panose="020B0502020202020204" pitchFamily="34" charset="0"/>
          </a:endParaRPr>
        </a:p>
      </dgm:t>
    </dgm:pt>
    <dgm:pt modelId="{995608B9-0C64-4E24-A41F-7979CE14D870}" type="sibTrans" cxnId="{DA383C2F-D413-43AD-9C44-10B8D42633DF}">
      <dgm:prSet/>
      <dgm:spPr/>
      <dgm:t>
        <a:bodyPr/>
        <a:lstStyle/>
        <a:p>
          <a:endParaRPr lang="en-US" sz="2000">
            <a:latin typeface="Century Gothic" panose="020B0502020202020204" pitchFamily="34" charset="0"/>
          </a:endParaRPr>
        </a:p>
      </dgm:t>
    </dgm:pt>
    <dgm:pt modelId="{D31ED0C0-25FC-4796-A90D-0A4AC64EA4F6}">
      <dgm:prSet custT="1"/>
      <dgm:spPr/>
      <dgm:t>
        <a:bodyPr/>
        <a:lstStyle/>
        <a:p>
          <a:r>
            <a:rPr lang="en-US" sz="2000" dirty="0" err="1">
              <a:latin typeface="Century Gothic" panose="020B0502020202020204" pitchFamily="34" charset="0"/>
            </a:rPr>
            <a:t>Überprüfen</a:t>
          </a:r>
          <a:r>
            <a:rPr lang="en-US" sz="2000" dirty="0">
              <a:latin typeface="Century Gothic" panose="020B0502020202020204" pitchFamily="34" charset="0"/>
            </a:rPr>
            <a:t> von Links und URLs</a:t>
          </a:r>
        </a:p>
      </dgm:t>
    </dgm:pt>
    <dgm:pt modelId="{C88BB187-09E0-406B-B98D-5897B4B33B7E}" type="parTrans" cxnId="{95378FFA-14CA-457D-B0B5-7E286BEABD08}">
      <dgm:prSet/>
      <dgm:spPr/>
      <dgm:t>
        <a:bodyPr/>
        <a:lstStyle/>
        <a:p>
          <a:endParaRPr lang="en-US" sz="2000">
            <a:latin typeface="Century Gothic" panose="020B0502020202020204" pitchFamily="34" charset="0"/>
          </a:endParaRPr>
        </a:p>
      </dgm:t>
    </dgm:pt>
    <dgm:pt modelId="{D1AFE321-5A7F-4672-81B4-9442F39A4410}" type="sibTrans" cxnId="{95378FFA-14CA-457D-B0B5-7E286BEABD08}">
      <dgm:prSet/>
      <dgm:spPr/>
      <dgm:t>
        <a:bodyPr/>
        <a:lstStyle/>
        <a:p>
          <a:endParaRPr lang="en-US" sz="2000">
            <a:latin typeface="Century Gothic" panose="020B0502020202020204" pitchFamily="34" charset="0"/>
          </a:endParaRPr>
        </a:p>
      </dgm:t>
    </dgm:pt>
    <dgm:pt modelId="{FEA7CF78-7390-42B8-87DC-626591E99560}">
      <dgm:prSet custT="1"/>
      <dgm:spPr/>
      <dgm:t>
        <a:bodyPr/>
        <a:lstStyle/>
        <a:p>
          <a:r>
            <a:rPr lang="en-US" sz="2000" dirty="0" err="1">
              <a:latin typeface="Century Gothic" panose="020B0502020202020204" pitchFamily="34" charset="0"/>
            </a:rPr>
            <a:t>Vermeiden</a:t>
          </a:r>
          <a:endParaRPr lang="en-US" sz="2000" dirty="0">
            <a:latin typeface="Century Gothic" panose="020B0502020202020204" pitchFamily="34" charset="0"/>
          </a:endParaRPr>
        </a:p>
      </dgm:t>
    </dgm:pt>
    <dgm:pt modelId="{5F129C7C-61A5-4AC5-A4F0-30A44979412C}" type="parTrans" cxnId="{563C5DA0-CFBE-46BB-AB12-A6500B7268CA}">
      <dgm:prSet/>
      <dgm:spPr/>
      <dgm:t>
        <a:bodyPr/>
        <a:lstStyle/>
        <a:p>
          <a:endParaRPr lang="en-US" sz="2000">
            <a:latin typeface="Century Gothic" panose="020B0502020202020204" pitchFamily="34" charset="0"/>
          </a:endParaRPr>
        </a:p>
      </dgm:t>
    </dgm:pt>
    <dgm:pt modelId="{2E5AA9EF-1ED1-42DF-95D2-1561B2E166AD}" type="sibTrans" cxnId="{563C5DA0-CFBE-46BB-AB12-A6500B7268CA}">
      <dgm:prSet/>
      <dgm:spPr/>
      <dgm:t>
        <a:bodyPr/>
        <a:lstStyle/>
        <a:p>
          <a:endParaRPr lang="en-US" sz="2000">
            <a:latin typeface="Century Gothic" panose="020B0502020202020204" pitchFamily="34" charset="0"/>
          </a:endParaRPr>
        </a:p>
      </dgm:t>
    </dgm:pt>
    <dgm:pt modelId="{CD80013E-B941-4099-A0E6-18EFD049C92C}">
      <dgm:prSet custT="1"/>
      <dgm:spPr/>
      <dgm:t>
        <a:bodyPr/>
        <a:lstStyle/>
        <a:p>
          <a:r>
            <a:rPr lang="en-US" sz="2000" dirty="0" err="1">
              <a:latin typeface="Century Gothic" panose="020B0502020202020204" pitchFamily="34" charset="0"/>
            </a:rPr>
            <a:t>Vermeiden</a:t>
          </a:r>
          <a:r>
            <a:rPr lang="en-US" sz="2000" dirty="0">
              <a:latin typeface="Century Gothic" panose="020B0502020202020204" pitchFamily="34" charset="0"/>
            </a:rPr>
            <a:t> Sie das </a:t>
          </a:r>
          <a:r>
            <a:rPr lang="en-US" sz="2000" dirty="0" err="1">
              <a:latin typeface="Century Gothic" panose="020B0502020202020204" pitchFamily="34" charset="0"/>
            </a:rPr>
            <a:t>Öffnen</a:t>
          </a:r>
          <a:r>
            <a:rPr lang="en-US" sz="2000" dirty="0">
              <a:latin typeface="Century Gothic" panose="020B0502020202020204" pitchFamily="34" charset="0"/>
            </a:rPr>
            <a:t> von </a:t>
          </a:r>
          <a:r>
            <a:rPr lang="en-US" sz="2000" dirty="0" err="1">
              <a:latin typeface="Century Gothic" panose="020B0502020202020204" pitchFamily="34" charset="0"/>
            </a:rPr>
            <a:t>Anhängen</a:t>
          </a:r>
          <a:endParaRPr lang="en-US" sz="2000" dirty="0">
            <a:latin typeface="Century Gothic" panose="020B0502020202020204" pitchFamily="34" charset="0"/>
          </a:endParaRPr>
        </a:p>
      </dgm:t>
    </dgm:pt>
    <dgm:pt modelId="{1B1D2E68-DFA2-4A4E-942B-71F854627C97}" type="parTrans" cxnId="{20F8074F-562F-4A41-83CF-C8107CA0EA59}">
      <dgm:prSet/>
      <dgm:spPr/>
      <dgm:t>
        <a:bodyPr/>
        <a:lstStyle/>
        <a:p>
          <a:endParaRPr lang="en-US" sz="2000">
            <a:latin typeface="Century Gothic" panose="020B0502020202020204" pitchFamily="34" charset="0"/>
          </a:endParaRPr>
        </a:p>
      </dgm:t>
    </dgm:pt>
    <dgm:pt modelId="{CF7A0A50-0C29-4785-95AB-B2C034D65391}" type="sibTrans" cxnId="{20F8074F-562F-4A41-83CF-C8107CA0EA59}">
      <dgm:prSet/>
      <dgm:spPr/>
      <dgm:t>
        <a:bodyPr/>
        <a:lstStyle/>
        <a:p>
          <a:endParaRPr lang="en-US" sz="2000">
            <a:latin typeface="Century Gothic" panose="020B0502020202020204" pitchFamily="34" charset="0"/>
          </a:endParaRPr>
        </a:p>
      </dgm:t>
    </dgm:pt>
    <dgm:pt modelId="{5612F39D-42A6-47FE-8F1C-16B5981FD97A}">
      <dgm:prSet custT="1"/>
      <dgm:spPr/>
      <dgm:t>
        <a:bodyPr/>
        <a:lstStyle/>
        <a:p>
          <a:r>
            <a:rPr lang="en-US" sz="2000" dirty="0" err="1">
              <a:latin typeface="Century Gothic" panose="020B0502020202020204" pitchFamily="34" charset="0"/>
            </a:rPr>
            <a:t>Überprüfen</a:t>
          </a:r>
          <a:endParaRPr lang="en-US" sz="2000" dirty="0">
            <a:latin typeface="Century Gothic" panose="020B0502020202020204" pitchFamily="34" charset="0"/>
          </a:endParaRPr>
        </a:p>
      </dgm:t>
    </dgm:pt>
    <dgm:pt modelId="{83578F6E-BC5B-4C9B-A86F-1C6476094181}" type="parTrans" cxnId="{9D990F37-C181-4451-8740-D3DAE2F1666D}">
      <dgm:prSet/>
      <dgm:spPr/>
      <dgm:t>
        <a:bodyPr/>
        <a:lstStyle/>
        <a:p>
          <a:endParaRPr lang="en-US" sz="2000">
            <a:latin typeface="Century Gothic" panose="020B0502020202020204" pitchFamily="34" charset="0"/>
          </a:endParaRPr>
        </a:p>
      </dgm:t>
    </dgm:pt>
    <dgm:pt modelId="{49647D46-1E64-4C47-B698-D76B99E60241}" type="sibTrans" cxnId="{9D990F37-C181-4451-8740-D3DAE2F1666D}">
      <dgm:prSet/>
      <dgm:spPr/>
      <dgm:t>
        <a:bodyPr/>
        <a:lstStyle/>
        <a:p>
          <a:endParaRPr lang="en-US" sz="2000">
            <a:latin typeface="Century Gothic" panose="020B0502020202020204" pitchFamily="34" charset="0"/>
          </a:endParaRPr>
        </a:p>
      </dgm:t>
    </dgm:pt>
    <dgm:pt modelId="{20E93B71-FED4-4473-B2B2-882E78AD940A}">
      <dgm:prSet custT="1"/>
      <dgm:spPr/>
      <dgm:t>
        <a:bodyPr/>
        <a:lstStyle/>
        <a:p>
          <a:r>
            <a:rPr lang="en-US" sz="2000" dirty="0" err="1">
              <a:latin typeface="Century Gothic" panose="020B0502020202020204" pitchFamily="34" charset="0"/>
            </a:rPr>
            <a:t>Überprüfen</a:t>
          </a:r>
          <a:r>
            <a:rPr lang="en-US" sz="2000" dirty="0">
              <a:latin typeface="Century Gothic" panose="020B0502020202020204" pitchFamily="34" charset="0"/>
            </a:rPr>
            <a:t> von </a:t>
          </a:r>
          <a:r>
            <a:rPr lang="en-US" sz="2000" dirty="0" err="1">
              <a:latin typeface="Century Gothic" panose="020B0502020202020204" pitchFamily="34" charset="0"/>
            </a:rPr>
            <a:t>Anfragen</a:t>
          </a:r>
          <a:r>
            <a:rPr lang="en-US" sz="2000" dirty="0">
              <a:latin typeface="Century Gothic" panose="020B0502020202020204" pitchFamily="34" charset="0"/>
            </a:rPr>
            <a:t> </a:t>
          </a:r>
          <a:r>
            <a:rPr lang="en-US" sz="2000" dirty="0" err="1">
              <a:latin typeface="Century Gothic" panose="020B0502020202020204" pitchFamily="34" charset="0"/>
            </a:rPr>
            <a:t>nach</a:t>
          </a:r>
          <a:r>
            <a:rPr lang="en-US" sz="2000" dirty="0">
              <a:latin typeface="Century Gothic" panose="020B0502020202020204" pitchFamily="34" charset="0"/>
            </a:rPr>
            <a:t> </a:t>
          </a:r>
          <a:r>
            <a:rPr lang="en-US" sz="2000" dirty="0" err="1">
              <a:latin typeface="Century Gothic" panose="020B0502020202020204" pitchFamily="34" charset="0"/>
            </a:rPr>
            <a:t>persönlichen</a:t>
          </a:r>
          <a:r>
            <a:rPr lang="en-US" sz="2000" dirty="0">
              <a:latin typeface="Century Gothic" panose="020B0502020202020204" pitchFamily="34" charset="0"/>
            </a:rPr>
            <a:t> </a:t>
          </a:r>
          <a:r>
            <a:rPr lang="en-US" sz="2000" dirty="0" err="1">
              <a:latin typeface="Century Gothic" panose="020B0502020202020204" pitchFamily="34" charset="0"/>
            </a:rPr>
            <a:t>Informationen</a:t>
          </a:r>
          <a:endParaRPr lang="en-US" sz="2000" dirty="0">
            <a:latin typeface="Century Gothic" panose="020B0502020202020204" pitchFamily="34" charset="0"/>
          </a:endParaRPr>
        </a:p>
      </dgm:t>
    </dgm:pt>
    <dgm:pt modelId="{7AF17066-2284-4505-9941-2A541B8517FD}" type="parTrans" cxnId="{AC21372F-D4FE-433B-89B1-531616BD6247}">
      <dgm:prSet/>
      <dgm:spPr/>
      <dgm:t>
        <a:bodyPr/>
        <a:lstStyle/>
        <a:p>
          <a:endParaRPr lang="en-US" sz="2000">
            <a:latin typeface="Century Gothic" panose="020B0502020202020204" pitchFamily="34" charset="0"/>
          </a:endParaRPr>
        </a:p>
      </dgm:t>
    </dgm:pt>
    <dgm:pt modelId="{2F05BCEF-59CD-4FC8-B5C9-8EDC01A10DF7}" type="sibTrans" cxnId="{AC21372F-D4FE-433B-89B1-531616BD6247}">
      <dgm:prSet/>
      <dgm:spPr/>
      <dgm:t>
        <a:bodyPr/>
        <a:lstStyle/>
        <a:p>
          <a:endParaRPr lang="en-US" sz="2000">
            <a:latin typeface="Century Gothic" panose="020B0502020202020204" pitchFamily="34" charset="0"/>
          </a:endParaRPr>
        </a:p>
      </dgm:t>
    </dgm:pt>
    <dgm:pt modelId="{DEC9C69B-BF4B-42E3-A597-0921FE9B640F}">
      <dgm:prSet custT="1"/>
      <dgm:spPr/>
      <dgm:t>
        <a:bodyPr/>
        <a:lstStyle/>
        <a:p>
          <a:r>
            <a:rPr lang="en-US" sz="2000" dirty="0" err="1">
              <a:latin typeface="Century Gothic" panose="020B0502020202020204" pitchFamily="34" charset="0"/>
            </a:rPr>
            <a:t>Prüfen</a:t>
          </a:r>
          <a:endParaRPr lang="en-US" sz="2000" dirty="0">
            <a:latin typeface="Century Gothic" panose="020B0502020202020204" pitchFamily="34" charset="0"/>
          </a:endParaRPr>
        </a:p>
      </dgm:t>
    </dgm:pt>
    <dgm:pt modelId="{3CBFAA6B-01B1-4E03-A077-B9992D86F38B}" type="parTrans" cxnId="{B84BACE3-3ED7-4202-BFB0-DE4C18A54D1A}">
      <dgm:prSet/>
      <dgm:spPr/>
      <dgm:t>
        <a:bodyPr/>
        <a:lstStyle/>
        <a:p>
          <a:endParaRPr lang="en-US" sz="2000">
            <a:latin typeface="Century Gothic" panose="020B0502020202020204" pitchFamily="34" charset="0"/>
          </a:endParaRPr>
        </a:p>
      </dgm:t>
    </dgm:pt>
    <dgm:pt modelId="{61D97442-BC35-4E58-A979-898DFBA80FC8}" type="sibTrans" cxnId="{B84BACE3-3ED7-4202-BFB0-DE4C18A54D1A}">
      <dgm:prSet/>
      <dgm:spPr/>
      <dgm:t>
        <a:bodyPr/>
        <a:lstStyle/>
        <a:p>
          <a:endParaRPr lang="en-US" sz="2000">
            <a:latin typeface="Century Gothic" panose="020B0502020202020204" pitchFamily="34" charset="0"/>
          </a:endParaRPr>
        </a:p>
      </dgm:t>
    </dgm:pt>
    <dgm:pt modelId="{544FF49B-CF97-4257-BF8C-FA488DEE276C}">
      <dgm:prSet custT="1"/>
      <dgm:spPr/>
      <dgm:t>
        <a:bodyPr/>
        <a:lstStyle/>
        <a:p>
          <a:r>
            <a:rPr lang="en-US" sz="2000" dirty="0" err="1">
              <a:latin typeface="Century Gothic" panose="020B0502020202020204" pitchFamily="34" charset="0"/>
            </a:rPr>
            <a:t>Überprüfen</a:t>
          </a:r>
          <a:r>
            <a:rPr lang="en-US" sz="2000" dirty="0">
              <a:latin typeface="Century Gothic" panose="020B0502020202020204" pitchFamily="34" charset="0"/>
            </a:rPr>
            <a:t> von </a:t>
          </a:r>
          <a:r>
            <a:rPr lang="en-US" sz="2000" dirty="0" err="1">
              <a:latin typeface="Century Gothic" panose="020B0502020202020204" pitchFamily="34" charset="0"/>
            </a:rPr>
            <a:t>Rechtschreib</a:t>
          </a:r>
          <a:r>
            <a:rPr lang="en-US" sz="2000" dirty="0">
              <a:latin typeface="Century Gothic" panose="020B0502020202020204" pitchFamily="34" charset="0"/>
            </a:rPr>
            <a:t>- und </a:t>
          </a:r>
          <a:r>
            <a:rPr lang="en-US" sz="2000" dirty="0" err="1">
              <a:latin typeface="Century Gothic" panose="020B0502020202020204" pitchFamily="34" charset="0"/>
            </a:rPr>
            <a:t>Grammatikfehlern</a:t>
          </a:r>
          <a:endParaRPr lang="en-US" sz="2000" dirty="0">
            <a:latin typeface="Century Gothic" panose="020B0502020202020204" pitchFamily="34" charset="0"/>
          </a:endParaRPr>
        </a:p>
      </dgm:t>
    </dgm:pt>
    <dgm:pt modelId="{E09DE015-E741-439E-9AAC-6C05CD27E013}" type="parTrans" cxnId="{CE6A2DC5-B32D-4A9E-AEE5-836CC7413F3B}">
      <dgm:prSet/>
      <dgm:spPr/>
      <dgm:t>
        <a:bodyPr/>
        <a:lstStyle/>
        <a:p>
          <a:endParaRPr lang="en-US" sz="2000">
            <a:latin typeface="Century Gothic" panose="020B0502020202020204" pitchFamily="34" charset="0"/>
          </a:endParaRPr>
        </a:p>
      </dgm:t>
    </dgm:pt>
    <dgm:pt modelId="{ABF2C19C-6C71-4FD7-A545-8B086D28AAD7}" type="sibTrans" cxnId="{CE6A2DC5-B32D-4A9E-AEE5-836CC7413F3B}">
      <dgm:prSet/>
      <dgm:spPr/>
      <dgm:t>
        <a:bodyPr/>
        <a:lstStyle/>
        <a:p>
          <a:endParaRPr lang="en-US" sz="2000">
            <a:latin typeface="Century Gothic" panose="020B0502020202020204" pitchFamily="34" charset="0"/>
          </a:endParaRPr>
        </a:p>
      </dgm:t>
    </dgm:pt>
    <dgm:pt modelId="{AF18A8C5-50DF-4572-A196-528AD1C68B67}">
      <dgm:prSet custT="1"/>
      <dgm:spPr/>
      <dgm:t>
        <a:bodyPr/>
        <a:lstStyle/>
        <a:p>
          <a:r>
            <a:rPr lang="en-US" sz="2000" dirty="0">
              <a:latin typeface="Century Gothic" panose="020B0502020202020204" pitchFamily="34" charset="0"/>
            </a:rPr>
            <a:t>Sein</a:t>
          </a:r>
        </a:p>
      </dgm:t>
    </dgm:pt>
    <dgm:pt modelId="{86690C53-94C5-4A4F-A055-EF8CEB4FA63E}" type="parTrans" cxnId="{1087544A-BE46-4F8E-926E-4BB9A57E1EE9}">
      <dgm:prSet/>
      <dgm:spPr/>
      <dgm:t>
        <a:bodyPr/>
        <a:lstStyle/>
        <a:p>
          <a:endParaRPr lang="en-US" sz="2000">
            <a:latin typeface="Century Gothic" panose="020B0502020202020204" pitchFamily="34" charset="0"/>
          </a:endParaRPr>
        </a:p>
      </dgm:t>
    </dgm:pt>
    <dgm:pt modelId="{1D0A58E0-88BA-40CA-8EEF-F1CF97B3385E}" type="sibTrans" cxnId="{1087544A-BE46-4F8E-926E-4BB9A57E1EE9}">
      <dgm:prSet/>
      <dgm:spPr/>
      <dgm:t>
        <a:bodyPr/>
        <a:lstStyle/>
        <a:p>
          <a:endParaRPr lang="en-US" sz="2000">
            <a:latin typeface="Century Gothic" panose="020B0502020202020204" pitchFamily="34" charset="0"/>
          </a:endParaRPr>
        </a:p>
      </dgm:t>
    </dgm:pt>
    <dgm:pt modelId="{27FF4122-83ED-45B4-B096-5559845ACD17}">
      <dgm:prSet custT="1"/>
      <dgm:spPr/>
      <dgm:t>
        <a:bodyPr/>
        <a:lstStyle/>
        <a:p>
          <a:r>
            <a:rPr lang="en-US" sz="2000" dirty="0" err="1">
              <a:latin typeface="Century Gothic" panose="020B0502020202020204" pitchFamily="34" charset="0"/>
            </a:rPr>
            <a:t>Seien</a:t>
          </a:r>
          <a:r>
            <a:rPr lang="en-US" sz="2000" dirty="0">
              <a:latin typeface="Century Gothic" panose="020B0502020202020204" pitchFamily="34" charset="0"/>
            </a:rPr>
            <a:t> Sie </a:t>
          </a:r>
          <a:r>
            <a:rPr lang="en-US" sz="2000" dirty="0" err="1">
              <a:latin typeface="Century Gothic" panose="020B0502020202020204" pitchFamily="34" charset="0"/>
            </a:rPr>
            <a:t>vorsichtig</a:t>
          </a:r>
          <a:r>
            <a:rPr lang="en-US" sz="2000" dirty="0">
              <a:latin typeface="Century Gothic" panose="020B0502020202020204" pitchFamily="34" charset="0"/>
            </a:rPr>
            <a:t> </a:t>
          </a:r>
          <a:r>
            <a:rPr lang="en-US" sz="2000" dirty="0" err="1">
              <a:latin typeface="Century Gothic" panose="020B0502020202020204" pitchFamily="34" charset="0"/>
            </a:rPr>
            <a:t>bei</a:t>
          </a:r>
          <a:r>
            <a:rPr lang="en-US" sz="2000" dirty="0">
              <a:latin typeface="Century Gothic" panose="020B0502020202020204" pitchFamily="34" charset="0"/>
            </a:rPr>
            <a:t> </a:t>
          </a:r>
          <a:r>
            <a:rPr lang="en-US" sz="2000" dirty="0" err="1">
              <a:latin typeface="Century Gothic" panose="020B0502020202020204" pitchFamily="34" charset="0"/>
            </a:rPr>
            <a:t>ungewöhnlichen</a:t>
          </a:r>
          <a:r>
            <a:rPr lang="en-US" sz="2000" dirty="0">
              <a:latin typeface="Century Gothic" panose="020B0502020202020204" pitchFamily="34" charset="0"/>
            </a:rPr>
            <a:t> </a:t>
          </a:r>
          <a:r>
            <a:rPr lang="en-US" sz="2000" dirty="0" err="1">
              <a:latin typeface="Century Gothic" panose="020B0502020202020204" pitchFamily="34" charset="0"/>
            </a:rPr>
            <a:t>Anfragen</a:t>
          </a:r>
          <a:endParaRPr lang="en-US" sz="2000" dirty="0">
            <a:latin typeface="Century Gothic" panose="020B0502020202020204" pitchFamily="34" charset="0"/>
          </a:endParaRPr>
        </a:p>
      </dgm:t>
    </dgm:pt>
    <dgm:pt modelId="{67B0BA7E-43D9-4AC6-92AD-E287F408DC8E}" type="parTrans" cxnId="{8BB651F7-201A-43DC-B93F-732AAF323D1B}">
      <dgm:prSet/>
      <dgm:spPr/>
      <dgm:t>
        <a:bodyPr/>
        <a:lstStyle/>
        <a:p>
          <a:endParaRPr lang="en-US" sz="2000">
            <a:latin typeface="Century Gothic" panose="020B0502020202020204" pitchFamily="34" charset="0"/>
          </a:endParaRPr>
        </a:p>
      </dgm:t>
    </dgm:pt>
    <dgm:pt modelId="{DE2A2AE4-8C08-49CC-9046-551E7EB610E7}" type="sibTrans" cxnId="{8BB651F7-201A-43DC-B93F-732AAF323D1B}">
      <dgm:prSet/>
      <dgm:spPr/>
      <dgm:t>
        <a:bodyPr/>
        <a:lstStyle/>
        <a:p>
          <a:endParaRPr lang="en-US" sz="2000">
            <a:latin typeface="Century Gothic" panose="020B0502020202020204" pitchFamily="34" charset="0"/>
          </a:endParaRPr>
        </a:p>
      </dgm:t>
    </dgm:pt>
    <dgm:pt modelId="{91CA9AB2-8DCD-4FE8-8492-05F4CD84D44A}">
      <dgm:prSet custT="1"/>
      <dgm:spPr/>
      <dgm:t>
        <a:bodyPr/>
        <a:lstStyle/>
        <a:p>
          <a:r>
            <a:rPr lang="en-US" sz="2000" dirty="0" err="1">
              <a:latin typeface="Century Gothic" panose="020B0502020202020204" pitchFamily="34" charset="0"/>
            </a:rPr>
            <a:t>Vertrauen</a:t>
          </a:r>
          <a:endParaRPr lang="en-US" sz="2000" dirty="0">
            <a:latin typeface="Century Gothic" panose="020B0502020202020204" pitchFamily="34" charset="0"/>
          </a:endParaRPr>
        </a:p>
      </dgm:t>
    </dgm:pt>
    <dgm:pt modelId="{C2840AA9-63BC-462A-95D6-1F204C52D870}" type="parTrans" cxnId="{66A84133-93E7-4A27-B945-D6F538A33919}">
      <dgm:prSet/>
      <dgm:spPr/>
      <dgm:t>
        <a:bodyPr/>
        <a:lstStyle/>
        <a:p>
          <a:endParaRPr lang="en-US" sz="2000">
            <a:latin typeface="Century Gothic" panose="020B0502020202020204" pitchFamily="34" charset="0"/>
          </a:endParaRPr>
        </a:p>
      </dgm:t>
    </dgm:pt>
    <dgm:pt modelId="{62881553-2ACD-4518-AB91-812FBB83A9F5}" type="sibTrans" cxnId="{66A84133-93E7-4A27-B945-D6F538A33919}">
      <dgm:prSet/>
      <dgm:spPr/>
      <dgm:t>
        <a:bodyPr/>
        <a:lstStyle/>
        <a:p>
          <a:endParaRPr lang="en-US" sz="2000">
            <a:latin typeface="Century Gothic" panose="020B0502020202020204" pitchFamily="34" charset="0"/>
          </a:endParaRPr>
        </a:p>
      </dgm:t>
    </dgm:pt>
    <dgm:pt modelId="{EF69C272-AEDF-4781-9E4F-6A1C49F8956C}">
      <dgm:prSet custT="1"/>
      <dgm:spPr/>
      <dgm:t>
        <a:bodyPr/>
        <a:lstStyle/>
        <a:p>
          <a:r>
            <a:rPr lang="en-US" sz="2000" dirty="0" err="1">
              <a:latin typeface="Century Gothic" panose="020B0502020202020204" pitchFamily="34" charset="0"/>
            </a:rPr>
            <a:t>Vertrauen</a:t>
          </a:r>
          <a:r>
            <a:rPr lang="en-US" sz="2000" dirty="0">
              <a:latin typeface="Century Gothic" panose="020B0502020202020204" pitchFamily="34" charset="0"/>
            </a:rPr>
            <a:t> Sie </a:t>
          </a:r>
          <a:r>
            <a:rPr lang="en-US" sz="2000" dirty="0" err="1">
              <a:latin typeface="Century Gothic" panose="020B0502020202020204" pitchFamily="34" charset="0"/>
            </a:rPr>
            <a:t>Ihren</a:t>
          </a:r>
          <a:r>
            <a:rPr lang="en-US" sz="2000" dirty="0">
              <a:latin typeface="Century Gothic" panose="020B0502020202020204" pitchFamily="34" charset="0"/>
            </a:rPr>
            <a:t> </a:t>
          </a:r>
          <a:r>
            <a:rPr lang="en-US" sz="2000" dirty="0" err="1">
              <a:latin typeface="Century Gothic" panose="020B0502020202020204" pitchFamily="34" charset="0"/>
            </a:rPr>
            <a:t>Instinkten</a:t>
          </a:r>
          <a:r>
            <a:rPr lang="en-US" sz="2000" dirty="0">
              <a:latin typeface="Century Gothic" panose="020B0502020202020204" pitchFamily="34" charset="0"/>
            </a:rPr>
            <a:t> und </a:t>
          </a:r>
          <a:r>
            <a:rPr lang="en-US" sz="2000" dirty="0" err="1">
              <a:latin typeface="Century Gothic" panose="020B0502020202020204" pitchFamily="34" charset="0"/>
            </a:rPr>
            <a:t>bleiben</a:t>
          </a:r>
          <a:r>
            <a:rPr lang="en-US" sz="2000" dirty="0">
              <a:latin typeface="Century Gothic" panose="020B0502020202020204" pitchFamily="34" charset="0"/>
            </a:rPr>
            <a:t> Sie </a:t>
          </a:r>
          <a:r>
            <a:rPr lang="en-US" sz="2000" dirty="0" err="1">
              <a:latin typeface="Century Gothic" panose="020B0502020202020204" pitchFamily="34" charset="0"/>
            </a:rPr>
            <a:t>skeptisch</a:t>
          </a:r>
          <a:endParaRPr lang="en-US" sz="2000" dirty="0">
            <a:latin typeface="Century Gothic" panose="020B0502020202020204" pitchFamily="34" charset="0"/>
          </a:endParaRPr>
        </a:p>
      </dgm:t>
    </dgm:pt>
    <dgm:pt modelId="{13F5678C-6C52-4D91-9527-E49BFE84AE6B}" type="parTrans" cxnId="{31D4D08B-DFFE-4ADF-87EB-541E0818B471}">
      <dgm:prSet/>
      <dgm:spPr/>
      <dgm:t>
        <a:bodyPr/>
        <a:lstStyle/>
        <a:p>
          <a:endParaRPr lang="en-US" sz="2000">
            <a:latin typeface="Century Gothic" panose="020B0502020202020204" pitchFamily="34" charset="0"/>
          </a:endParaRPr>
        </a:p>
      </dgm:t>
    </dgm:pt>
    <dgm:pt modelId="{D12ECCC6-DB49-41F8-B341-CADB903D31C7}" type="sibTrans" cxnId="{31D4D08B-DFFE-4ADF-87EB-541E0818B471}">
      <dgm:prSet/>
      <dgm:spPr/>
      <dgm:t>
        <a:bodyPr/>
        <a:lstStyle/>
        <a:p>
          <a:endParaRPr lang="en-US" sz="2000">
            <a:latin typeface="Century Gothic" panose="020B0502020202020204" pitchFamily="34" charset="0"/>
          </a:endParaRPr>
        </a:p>
      </dgm:t>
    </dgm:pt>
    <dgm:pt modelId="{9E4B440C-93B4-4826-953B-B7EBF44F19F3}">
      <dgm:prSet custT="1"/>
      <dgm:spPr/>
      <dgm:t>
        <a:bodyPr/>
        <a:lstStyle/>
        <a:p>
          <a:r>
            <a:rPr lang="en-US" sz="2000" dirty="0" err="1">
              <a:latin typeface="Century Gothic" panose="020B0502020202020204" pitchFamily="34" charset="0"/>
            </a:rPr>
            <a:t>Verwenden</a:t>
          </a:r>
          <a:endParaRPr lang="en-US" sz="2000" dirty="0">
            <a:latin typeface="Century Gothic" panose="020B0502020202020204" pitchFamily="34" charset="0"/>
          </a:endParaRPr>
        </a:p>
      </dgm:t>
    </dgm:pt>
    <dgm:pt modelId="{13A54C39-C5AC-40A7-98E0-0E58CC4A0F8E}" type="parTrans" cxnId="{D345C8AA-1A70-4647-9B8D-7D797630187D}">
      <dgm:prSet/>
      <dgm:spPr/>
      <dgm:t>
        <a:bodyPr/>
        <a:lstStyle/>
        <a:p>
          <a:endParaRPr lang="en-US" sz="2000">
            <a:latin typeface="Century Gothic" panose="020B0502020202020204" pitchFamily="34" charset="0"/>
          </a:endParaRPr>
        </a:p>
      </dgm:t>
    </dgm:pt>
    <dgm:pt modelId="{BBE19A16-7F54-4FEB-BAC2-9A2D693E1748}" type="sibTrans" cxnId="{D345C8AA-1A70-4647-9B8D-7D797630187D}">
      <dgm:prSet/>
      <dgm:spPr/>
      <dgm:t>
        <a:bodyPr/>
        <a:lstStyle/>
        <a:p>
          <a:endParaRPr lang="en-US" sz="2000">
            <a:latin typeface="Century Gothic" panose="020B0502020202020204" pitchFamily="34" charset="0"/>
          </a:endParaRPr>
        </a:p>
      </dgm:t>
    </dgm:pt>
    <dgm:pt modelId="{B40C3104-DCFF-481B-83D5-F1112E701315}">
      <dgm:prSet custT="1"/>
      <dgm:spPr/>
      <dgm:t>
        <a:bodyPr/>
        <a:lstStyle/>
        <a:p>
          <a:r>
            <a:rPr lang="en-US" sz="2000" dirty="0" err="1">
              <a:latin typeface="Century Gothic" panose="020B0502020202020204" pitchFamily="34" charset="0"/>
            </a:rPr>
            <a:t>Verwenden</a:t>
          </a:r>
          <a:r>
            <a:rPr lang="en-US" sz="2000" dirty="0">
              <a:latin typeface="Century Gothic" panose="020B0502020202020204" pitchFamily="34" charset="0"/>
            </a:rPr>
            <a:t> Sie </a:t>
          </a:r>
          <a:r>
            <a:rPr lang="en-US" sz="2000" dirty="0" err="1">
              <a:latin typeface="Century Gothic" panose="020B0502020202020204" pitchFamily="34" charset="0"/>
            </a:rPr>
            <a:t>Sicherheitssoftware</a:t>
          </a:r>
          <a:r>
            <a:rPr lang="en-US" sz="2000" dirty="0">
              <a:latin typeface="Century Gothic" panose="020B0502020202020204" pitchFamily="34" charset="0"/>
            </a:rPr>
            <a:t> und E-Mail-Filter</a:t>
          </a:r>
        </a:p>
      </dgm:t>
    </dgm:pt>
    <dgm:pt modelId="{A97D6CF4-C736-472A-A7C8-8612A8BAA7A3}" type="parTrans" cxnId="{3BA65CAE-AA24-4BF7-BD09-57CCAB6331D2}">
      <dgm:prSet/>
      <dgm:spPr/>
      <dgm:t>
        <a:bodyPr/>
        <a:lstStyle/>
        <a:p>
          <a:endParaRPr lang="en-US" sz="2000">
            <a:latin typeface="Century Gothic" panose="020B0502020202020204" pitchFamily="34" charset="0"/>
          </a:endParaRPr>
        </a:p>
      </dgm:t>
    </dgm:pt>
    <dgm:pt modelId="{3052212E-7886-4DA2-B28C-0BA6880A8FB6}" type="sibTrans" cxnId="{3BA65CAE-AA24-4BF7-BD09-57CCAB6331D2}">
      <dgm:prSet/>
      <dgm:spPr/>
      <dgm:t>
        <a:bodyPr/>
        <a:lstStyle/>
        <a:p>
          <a:endParaRPr lang="en-US" sz="2000">
            <a:latin typeface="Century Gothic" panose="020B0502020202020204" pitchFamily="34" charset="0"/>
          </a:endParaRPr>
        </a:p>
      </dgm:t>
    </dgm:pt>
    <dgm:pt modelId="{93A7D164-21E4-4325-9155-D450B2A8E612}" type="pres">
      <dgm:prSet presAssocID="{2F133095-970F-44F2-AB09-E7563A257CB5}" presName="Name0" presStyleCnt="0">
        <dgm:presLayoutVars>
          <dgm:dir/>
          <dgm:animLvl val="lvl"/>
          <dgm:resizeHandles val="exact"/>
        </dgm:presLayoutVars>
      </dgm:prSet>
      <dgm:spPr/>
    </dgm:pt>
    <dgm:pt modelId="{14BEE8D4-1A85-4A02-A23A-DAC8223DAA14}" type="pres">
      <dgm:prSet presAssocID="{9E4B440C-93B4-4826-953B-B7EBF44F19F3}" presName="boxAndChildren" presStyleCnt="0"/>
      <dgm:spPr/>
    </dgm:pt>
    <dgm:pt modelId="{FA5D7C2E-4A35-4FDB-8018-0085721EB62F}" type="pres">
      <dgm:prSet presAssocID="{9E4B440C-93B4-4826-953B-B7EBF44F19F3}" presName="parentTextBox" presStyleLbl="alignNode1" presStyleIdx="0" presStyleCnt="10"/>
      <dgm:spPr/>
    </dgm:pt>
    <dgm:pt modelId="{A1D80F8B-67A0-432B-8661-7AE797D2C3AF}" type="pres">
      <dgm:prSet presAssocID="{9E4B440C-93B4-4826-953B-B7EBF44F19F3}" presName="descendantBox" presStyleLbl="bgAccFollowNode1" presStyleIdx="0" presStyleCnt="10"/>
      <dgm:spPr/>
    </dgm:pt>
    <dgm:pt modelId="{671C3217-EE25-40C7-A6CD-AB873550B974}" type="pres">
      <dgm:prSet presAssocID="{62881553-2ACD-4518-AB91-812FBB83A9F5}" presName="sp" presStyleCnt="0"/>
      <dgm:spPr/>
    </dgm:pt>
    <dgm:pt modelId="{1B5EE87C-7D95-4B2F-BCC1-45677E02B2B6}" type="pres">
      <dgm:prSet presAssocID="{91CA9AB2-8DCD-4FE8-8492-05F4CD84D44A}" presName="arrowAndChildren" presStyleCnt="0"/>
      <dgm:spPr/>
    </dgm:pt>
    <dgm:pt modelId="{629ADFFF-87E2-4AEA-8656-9FB76E332D64}" type="pres">
      <dgm:prSet presAssocID="{91CA9AB2-8DCD-4FE8-8492-05F4CD84D44A}" presName="parentTextArrow" presStyleLbl="node1" presStyleIdx="0" presStyleCnt="0"/>
      <dgm:spPr/>
    </dgm:pt>
    <dgm:pt modelId="{0F7987D2-831B-42D9-9FE0-C6D98B35E144}" type="pres">
      <dgm:prSet presAssocID="{91CA9AB2-8DCD-4FE8-8492-05F4CD84D44A}" presName="arrow" presStyleLbl="alignNode1" presStyleIdx="1" presStyleCnt="10"/>
      <dgm:spPr/>
    </dgm:pt>
    <dgm:pt modelId="{2664C3CE-67DF-40BD-9B2A-7806D2B8581F}" type="pres">
      <dgm:prSet presAssocID="{91CA9AB2-8DCD-4FE8-8492-05F4CD84D44A}" presName="descendantArrow" presStyleLbl="bgAccFollowNode1" presStyleIdx="1" presStyleCnt="10"/>
      <dgm:spPr/>
    </dgm:pt>
    <dgm:pt modelId="{8C8F2645-3513-4A63-9D0C-36BF34921F6D}" type="pres">
      <dgm:prSet presAssocID="{1D0A58E0-88BA-40CA-8EEF-F1CF97B3385E}" presName="sp" presStyleCnt="0"/>
      <dgm:spPr/>
    </dgm:pt>
    <dgm:pt modelId="{05B518D1-90B5-47DC-9A85-A5BC09623B36}" type="pres">
      <dgm:prSet presAssocID="{AF18A8C5-50DF-4572-A196-528AD1C68B67}" presName="arrowAndChildren" presStyleCnt="0"/>
      <dgm:spPr/>
    </dgm:pt>
    <dgm:pt modelId="{565B5EB2-5782-4820-827A-325D853C547A}" type="pres">
      <dgm:prSet presAssocID="{AF18A8C5-50DF-4572-A196-528AD1C68B67}" presName="parentTextArrow" presStyleLbl="node1" presStyleIdx="0" presStyleCnt="0"/>
      <dgm:spPr/>
    </dgm:pt>
    <dgm:pt modelId="{0E0CED74-8F63-4E34-9FB7-B5F7AF7300A3}" type="pres">
      <dgm:prSet presAssocID="{AF18A8C5-50DF-4572-A196-528AD1C68B67}" presName="arrow" presStyleLbl="alignNode1" presStyleIdx="2" presStyleCnt="10"/>
      <dgm:spPr/>
    </dgm:pt>
    <dgm:pt modelId="{208D193F-99E8-4997-B416-82B009784C50}" type="pres">
      <dgm:prSet presAssocID="{AF18A8C5-50DF-4572-A196-528AD1C68B67}" presName="descendantArrow" presStyleLbl="bgAccFollowNode1" presStyleIdx="2" presStyleCnt="10"/>
      <dgm:spPr/>
    </dgm:pt>
    <dgm:pt modelId="{7BD61814-C619-456A-AB8E-7C68798C17FC}" type="pres">
      <dgm:prSet presAssocID="{61D97442-BC35-4E58-A979-898DFBA80FC8}" presName="sp" presStyleCnt="0"/>
      <dgm:spPr/>
    </dgm:pt>
    <dgm:pt modelId="{9DBDEA2D-0064-4045-8208-3C455C86BA83}" type="pres">
      <dgm:prSet presAssocID="{DEC9C69B-BF4B-42E3-A597-0921FE9B640F}" presName="arrowAndChildren" presStyleCnt="0"/>
      <dgm:spPr/>
    </dgm:pt>
    <dgm:pt modelId="{2B0361D0-6759-481A-8CF6-9FD8980E33D7}" type="pres">
      <dgm:prSet presAssocID="{DEC9C69B-BF4B-42E3-A597-0921FE9B640F}" presName="parentTextArrow" presStyleLbl="node1" presStyleIdx="0" presStyleCnt="0"/>
      <dgm:spPr/>
    </dgm:pt>
    <dgm:pt modelId="{5823E15B-5C4D-4591-AC00-74CC6E5DDC91}" type="pres">
      <dgm:prSet presAssocID="{DEC9C69B-BF4B-42E3-A597-0921FE9B640F}" presName="arrow" presStyleLbl="alignNode1" presStyleIdx="3" presStyleCnt="10"/>
      <dgm:spPr/>
    </dgm:pt>
    <dgm:pt modelId="{46E32521-47E7-4C6B-915E-3CE44935FEFD}" type="pres">
      <dgm:prSet presAssocID="{DEC9C69B-BF4B-42E3-A597-0921FE9B640F}" presName="descendantArrow" presStyleLbl="bgAccFollowNode1" presStyleIdx="3" presStyleCnt="10"/>
      <dgm:spPr/>
    </dgm:pt>
    <dgm:pt modelId="{1A86661A-BDC8-41F3-9430-70333F430A7A}" type="pres">
      <dgm:prSet presAssocID="{49647D46-1E64-4C47-B698-D76B99E60241}" presName="sp" presStyleCnt="0"/>
      <dgm:spPr/>
    </dgm:pt>
    <dgm:pt modelId="{57FAF258-A96F-46FA-83BB-A21F3CC204BA}" type="pres">
      <dgm:prSet presAssocID="{5612F39D-42A6-47FE-8F1C-16B5981FD97A}" presName="arrowAndChildren" presStyleCnt="0"/>
      <dgm:spPr/>
    </dgm:pt>
    <dgm:pt modelId="{4B2B016F-BDC4-472F-A8D0-D23533A00C24}" type="pres">
      <dgm:prSet presAssocID="{5612F39D-42A6-47FE-8F1C-16B5981FD97A}" presName="parentTextArrow" presStyleLbl="node1" presStyleIdx="0" presStyleCnt="0"/>
      <dgm:spPr/>
    </dgm:pt>
    <dgm:pt modelId="{98246BB0-3353-4486-8D2B-105758B51314}" type="pres">
      <dgm:prSet presAssocID="{5612F39D-42A6-47FE-8F1C-16B5981FD97A}" presName="arrow" presStyleLbl="alignNode1" presStyleIdx="4" presStyleCnt="10"/>
      <dgm:spPr/>
    </dgm:pt>
    <dgm:pt modelId="{759517FD-4457-4A7A-BC00-A086A616CC6A}" type="pres">
      <dgm:prSet presAssocID="{5612F39D-42A6-47FE-8F1C-16B5981FD97A}" presName="descendantArrow" presStyleLbl="bgAccFollowNode1" presStyleIdx="4" presStyleCnt="10"/>
      <dgm:spPr/>
    </dgm:pt>
    <dgm:pt modelId="{BD83844E-EDE6-4A5F-A182-43A127F7EA93}" type="pres">
      <dgm:prSet presAssocID="{2E5AA9EF-1ED1-42DF-95D2-1561B2E166AD}" presName="sp" presStyleCnt="0"/>
      <dgm:spPr/>
    </dgm:pt>
    <dgm:pt modelId="{BEB31B01-5500-4021-A966-7E5B65967CD9}" type="pres">
      <dgm:prSet presAssocID="{FEA7CF78-7390-42B8-87DC-626591E99560}" presName="arrowAndChildren" presStyleCnt="0"/>
      <dgm:spPr/>
    </dgm:pt>
    <dgm:pt modelId="{4BA31BBF-E9B4-46E6-9996-09DCA3CA87D1}" type="pres">
      <dgm:prSet presAssocID="{FEA7CF78-7390-42B8-87DC-626591E99560}" presName="parentTextArrow" presStyleLbl="node1" presStyleIdx="0" presStyleCnt="0"/>
      <dgm:spPr/>
    </dgm:pt>
    <dgm:pt modelId="{64735089-8F48-43EC-AD88-DCC2BFCEC8A1}" type="pres">
      <dgm:prSet presAssocID="{FEA7CF78-7390-42B8-87DC-626591E99560}" presName="arrow" presStyleLbl="alignNode1" presStyleIdx="5" presStyleCnt="10"/>
      <dgm:spPr/>
    </dgm:pt>
    <dgm:pt modelId="{41ECF293-B9E2-4E86-8E98-058ABA8A98F1}" type="pres">
      <dgm:prSet presAssocID="{FEA7CF78-7390-42B8-87DC-626591E99560}" presName="descendantArrow" presStyleLbl="bgAccFollowNode1" presStyleIdx="5" presStyleCnt="10"/>
      <dgm:spPr/>
    </dgm:pt>
    <dgm:pt modelId="{17D0CC6F-F745-4B51-B46A-8EB6BA8C1B1F}" type="pres">
      <dgm:prSet presAssocID="{995608B9-0C64-4E24-A41F-7979CE14D870}" presName="sp" presStyleCnt="0"/>
      <dgm:spPr/>
    </dgm:pt>
    <dgm:pt modelId="{814D264A-237D-41C2-9BF8-9266F8AE7EAF}" type="pres">
      <dgm:prSet presAssocID="{E88E43C3-C298-4ABC-BC53-950D57009CC7}" presName="arrowAndChildren" presStyleCnt="0"/>
      <dgm:spPr/>
    </dgm:pt>
    <dgm:pt modelId="{13F5749E-27AA-4EF5-9F7B-BA832D79BBAF}" type="pres">
      <dgm:prSet presAssocID="{E88E43C3-C298-4ABC-BC53-950D57009CC7}" presName="parentTextArrow" presStyleLbl="node1" presStyleIdx="0" presStyleCnt="0"/>
      <dgm:spPr/>
    </dgm:pt>
    <dgm:pt modelId="{4B5D5992-6A7F-4511-A4E4-1C19DA0F4696}" type="pres">
      <dgm:prSet presAssocID="{E88E43C3-C298-4ABC-BC53-950D57009CC7}" presName="arrow" presStyleLbl="alignNode1" presStyleIdx="6" presStyleCnt="10"/>
      <dgm:spPr/>
    </dgm:pt>
    <dgm:pt modelId="{DB6596FC-219F-43FD-A9F2-05F06BA757CE}" type="pres">
      <dgm:prSet presAssocID="{E88E43C3-C298-4ABC-BC53-950D57009CC7}" presName="descendantArrow" presStyleLbl="bgAccFollowNode1" presStyleIdx="6" presStyleCnt="10"/>
      <dgm:spPr/>
    </dgm:pt>
    <dgm:pt modelId="{B84A823A-D338-4883-B9E0-DE3483A64A56}" type="pres">
      <dgm:prSet presAssocID="{2F37FA34-540B-4E9D-AF6B-B14983A0338E}" presName="sp" presStyleCnt="0"/>
      <dgm:spPr/>
    </dgm:pt>
    <dgm:pt modelId="{89C8A1FF-4025-4A12-959F-2E441848077D}" type="pres">
      <dgm:prSet presAssocID="{6276FAA6-280D-46A5-AD9C-07E11DB25C27}" presName="arrowAndChildren" presStyleCnt="0"/>
      <dgm:spPr/>
    </dgm:pt>
    <dgm:pt modelId="{6C6D2CAA-89FF-437D-BB89-2E1CC7BFA17B}" type="pres">
      <dgm:prSet presAssocID="{6276FAA6-280D-46A5-AD9C-07E11DB25C27}" presName="parentTextArrow" presStyleLbl="node1" presStyleIdx="0" presStyleCnt="0"/>
      <dgm:spPr/>
    </dgm:pt>
    <dgm:pt modelId="{472D41DB-D7A1-4C29-A5A9-21ADED32BF6D}" type="pres">
      <dgm:prSet presAssocID="{6276FAA6-280D-46A5-AD9C-07E11DB25C27}" presName="arrow" presStyleLbl="alignNode1" presStyleIdx="7" presStyleCnt="10"/>
      <dgm:spPr/>
    </dgm:pt>
    <dgm:pt modelId="{0B455EDB-9B22-4A39-8FE1-E50B279F7051}" type="pres">
      <dgm:prSet presAssocID="{6276FAA6-280D-46A5-AD9C-07E11DB25C27}" presName="descendantArrow" presStyleLbl="bgAccFollowNode1" presStyleIdx="7" presStyleCnt="10"/>
      <dgm:spPr/>
    </dgm:pt>
    <dgm:pt modelId="{F6BBC734-207E-4F6B-8855-1C41D00FB2CE}" type="pres">
      <dgm:prSet presAssocID="{FB916C5E-ADC0-4D6C-8F3D-DADF94580DEE}" presName="sp" presStyleCnt="0"/>
      <dgm:spPr/>
    </dgm:pt>
    <dgm:pt modelId="{12680339-8326-474E-85E5-7DB93914B526}" type="pres">
      <dgm:prSet presAssocID="{381D9298-38CC-4779-8A26-13CB25C2899B}" presName="arrowAndChildren" presStyleCnt="0"/>
      <dgm:spPr/>
    </dgm:pt>
    <dgm:pt modelId="{C306A714-CBAE-4A6F-A2A2-D904013C40B6}" type="pres">
      <dgm:prSet presAssocID="{381D9298-38CC-4779-8A26-13CB25C2899B}" presName="parentTextArrow" presStyleLbl="node1" presStyleIdx="0" presStyleCnt="0"/>
      <dgm:spPr/>
    </dgm:pt>
    <dgm:pt modelId="{D8088E5B-75AD-4C79-90FD-1D36963CEDE2}" type="pres">
      <dgm:prSet presAssocID="{381D9298-38CC-4779-8A26-13CB25C2899B}" presName="arrow" presStyleLbl="alignNode1" presStyleIdx="8" presStyleCnt="10"/>
      <dgm:spPr/>
    </dgm:pt>
    <dgm:pt modelId="{50A6ACA8-53E4-4ECB-94F3-4EC3A1BB5074}" type="pres">
      <dgm:prSet presAssocID="{381D9298-38CC-4779-8A26-13CB25C2899B}" presName="descendantArrow" presStyleLbl="bgAccFollowNode1" presStyleIdx="8" presStyleCnt="10"/>
      <dgm:spPr/>
    </dgm:pt>
    <dgm:pt modelId="{87D15EB9-D59A-4473-8395-CFF2C29C2E67}" type="pres">
      <dgm:prSet presAssocID="{82F158D7-B24D-4B26-808C-ED6593938D16}" presName="sp" presStyleCnt="0"/>
      <dgm:spPr/>
    </dgm:pt>
    <dgm:pt modelId="{8F34EDD4-43BC-4534-863C-7A9C43A558A3}" type="pres">
      <dgm:prSet presAssocID="{711A2CDB-FD96-4346-B269-3BC6325D69A2}" presName="arrowAndChildren" presStyleCnt="0"/>
      <dgm:spPr/>
    </dgm:pt>
    <dgm:pt modelId="{6C914C48-9C0C-4BFF-AFD9-82303DC5ABAA}" type="pres">
      <dgm:prSet presAssocID="{711A2CDB-FD96-4346-B269-3BC6325D69A2}" presName="parentTextArrow" presStyleLbl="node1" presStyleIdx="0" presStyleCnt="0"/>
      <dgm:spPr/>
    </dgm:pt>
    <dgm:pt modelId="{B61E0F05-D414-4B05-A7B5-570E0351DF97}" type="pres">
      <dgm:prSet presAssocID="{711A2CDB-FD96-4346-B269-3BC6325D69A2}" presName="arrow" presStyleLbl="alignNode1" presStyleIdx="9" presStyleCnt="10"/>
      <dgm:spPr/>
    </dgm:pt>
    <dgm:pt modelId="{C1E2AC88-4506-444A-919F-C940AE13C7CE}" type="pres">
      <dgm:prSet presAssocID="{711A2CDB-FD96-4346-B269-3BC6325D69A2}" presName="descendantArrow" presStyleLbl="bgAccFollowNode1" presStyleIdx="9" presStyleCnt="10"/>
      <dgm:spPr/>
    </dgm:pt>
  </dgm:ptLst>
  <dgm:cxnLst>
    <dgm:cxn modelId="{55442503-D7C8-4CE6-AF3C-CD9AEDB8C76D}" type="presOf" srcId="{5612F39D-42A6-47FE-8F1C-16B5981FD97A}" destId="{4B2B016F-BDC4-472F-A8D0-D23533A00C24}" srcOrd="0" destOrd="0" presId="urn:microsoft.com/office/officeart/2016/7/layout/VerticalDownArrowProcess"/>
    <dgm:cxn modelId="{A6805B16-EA2D-4825-9FB6-C3AC1D449C9C}" type="presOf" srcId="{2F133095-970F-44F2-AB09-E7563A257CB5}" destId="{93A7D164-21E4-4325-9155-D450B2A8E612}" srcOrd="0" destOrd="0" presId="urn:microsoft.com/office/officeart/2016/7/layout/VerticalDownArrowProcess"/>
    <dgm:cxn modelId="{B8A2C01B-4907-4F31-8CE5-4A21F605558A}" type="presOf" srcId="{381D9298-38CC-4779-8A26-13CB25C2899B}" destId="{D8088E5B-75AD-4C79-90FD-1D36963CEDE2}" srcOrd="1" destOrd="0" presId="urn:microsoft.com/office/officeart/2016/7/layout/VerticalDownArrowProcess"/>
    <dgm:cxn modelId="{67EF7E21-5B95-4F0B-B2DC-30E708552C48}" type="presOf" srcId="{FEA7CF78-7390-42B8-87DC-626591E99560}" destId="{64735089-8F48-43EC-AD88-DCC2BFCEC8A1}" srcOrd="1" destOrd="0" presId="urn:microsoft.com/office/officeart/2016/7/layout/VerticalDownArrowProcess"/>
    <dgm:cxn modelId="{BD2E3D27-C4E2-451A-A8DA-B1330EC1910C}" type="presOf" srcId="{BA993F96-D6F1-4EFE-8237-F488BCFAE399}" destId="{50A6ACA8-53E4-4ECB-94F3-4EC3A1BB5074}" srcOrd="0" destOrd="0" presId="urn:microsoft.com/office/officeart/2016/7/layout/VerticalDownArrowProcess"/>
    <dgm:cxn modelId="{ADF5A52B-2B49-42E9-92CE-A14212240EBB}" type="presOf" srcId="{6EE7EA70-9FFF-41B4-9352-35C61167A7BB}" destId="{0B455EDB-9B22-4A39-8FE1-E50B279F7051}" srcOrd="0" destOrd="0" presId="urn:microsoft.com/office/officeart/2016/7/layout/VerticalDownArrowProcess"/>
    <dgm:cxn modelId="{AC21372F-D4FE-433B-89B1-531616BD6247}" srcId="{5612F39D-42A6-47FE-8F1C-16B5981FD97A}" destId="{20E93B71-FED4-4473-B2B2-882E78AD940A}" srcOrd="0" destOrd="0" parTransId="{7AF17066-2284-4505-9941-2A541B8517FD}" sibTransId="{2F05BCEF-59CD-4FC8-B5C9-8EDC01A10DF7}"/>
    <dgm:cxn modelId="{DA383C2F-D413-43AD-9C44-10B8D42633DF}" srcId="{2F133095-970F-44F2-AB09-E7563A257CB5}" destId="{E88E43C3-C298-4ABC-BC53-950D57009CC7}" srcOrd="3" destOrd="0" parTransId="{4CCFE4F7-1D36-4BF1-9D22-33BD50444AF6}" sibTransId="{995608B9-0C64-4E24-A41F-7979CE14D870}"/>
    <dgm:cxn modelId="{384A2832-643D-4A31-A5C0-4944D27AB71F}" type="presOf" srcId="{AF18A8C5-50DF-4572-A196-528AD1C68B67}" destId="{0E0CED74-8F63-4E34-9FB7-B5F7AF7300A3}" srcOrd="1" destOrd="0" presId="urn:microsoft.com/office/officeart/2016/7/layout/VerticalDownArrowProcess"/>
    <dgm:cxn modelId="{66A84133-93E7-4A27-B945-D6F538A33919}" srcId="{2F133095-970F-44F2-AB09-E7563A257CB5}" destId="{91CA9AB2-8DCD-4FE8-8492-05F4CD84D44A}" srcOrd="8" destOrd="0" parTransId="{C2840AA9-63BC-462A-95D6-1F204C52D870}" sibTransId="{62881553-2ACD-4518-AB91-812FBB83A9F5}"/>
    <dgm:cxn modelId="{9D990F37-C181-4451-8740-D3DAE2F1666D}" srcId="{2F133095-970F-44F2-AB09-E7563A257CB5}" destId="{5612F39D-42A6-47FE-8F1C-16B5981FD97A}" srcOrd="5" destOrd="0" parTransId="{83578F6E-BC5B-4C9B-A86F-1C6476094181}" sibTransId="{49647D46-1E64-4C47-B698-D76B99E60241}"/>
    <dgm:cxn modelId="{2C74C13A-B799-4EF9-8014-B8BF5A9ED4B9}" type="presOf" srcId="{544FF49B-CF97-4257-BF8C-FA488DEE276C}" destId="{46E32521-47E7-4C6B-915E-3CE44935FEFD}" srcOrd="0" destOrd="0" presId="urn:microsoft.com/office/officeart/2016/7/layout/VerticalDownArrowProcess"/>
    <dgm:cxn modelId="{317BBA3C-C396-4E86-A9CA-A3D229EDFDB1}" srcId="{2F133095-970F-44F2-AB09-E7563A257CB5}" destId="{711A2CDB-FD96-4346-B269-3BC6325D69A2}" srcOrd="0" destOrd="0" parTransId="{9954876E-E87C-427A-8C4B-6F875A07E09E}" sibTransId="{82F158D7-B24D-4B26-808C-ED6593938D16}"/>
    <dgm:cxn modelId="{848ADE5D-3201-4F4F-A671-74F0F6D940C6}" type="presOf" srcId="{20E93B71-FED4-4473-B2B2-882E78AD940A}" destId="{759517FD-4457-4A7A-BC00-A086A616CC6A}" srcOrd="0" destOrd="0" presId="urn:microsoft.com/office/officeart/2016/7/layout/VerticalDownArrowProcess"/>
    <dgm:cxn modelId="{6EF86263-4AEE-4A6D-8CE2-6E4419AE13EC}" type="presOf" srcId="{27FF4122-83ED-45B4-B096-5559845ACD17}" destId="{208D193F-99E8-4997-B416-82B009784C50}" srcOrd="0" destOrd="0" presId="urn:microsoft.com/office/officeart/2016/7/layout/VerticalDownArrowProcess"/>
    <dgm:cxn modelId="{8B7E0B64-66EB-4DC5-8EE5-BCC6D531BEE9}" type="presOf" srcId="{381D9298-38CC-4779-8A26-13CB25C2899B}" destId="{C306A714-CBAE-4A6F-A2A2-D904013C40B6}" srcOrd="0" destOrd="0" presId="urn:microsoft.com/office/officeart/2016/7/layout/VerticalDownArrowProcess"/>
    <dgm:cxn modelId="{EE13E168-46A9-496D-8F1F-3BCE4B6F519F}" type="presOf" srcId="{6276FAA6-280D-46A5-AD9C-07E11DB25C27}" destId="{472D41DB-D7A1-4C29-A5A9-21ADED32BF6D}" srcOrd="1" destOrd="0" presId="urn:microsoft.com/office/officeart/2016/7/layout/VerticalDownArrowProcess"/>
    <dgm:cxn modelId="{1087544A-BE46-4F8E-926E-4BB9A57E1EE9}" srcId="{2F133095-970F-44F2-AB09-E7563A257CB5}" destId="{AF18A8C5-50DF-4572-A196-528AD1C68B67}" srcOrd="7" destOrd="0" parTransId="{86690C53-94C5-4A4F-A055-EF8CEB4FA63E}" sibTransId="{1D0A58E0-88BA-40CA-8EEF-F1CF97B3385E}"/>
    <dgm:cxn modelId="{2E4AAA6C-CF01-4D99-8D8D-74B16173215F}" type="presOf" srcId="{FE4DE206-335A-4921-9548-B7E22BD9F80D}" destId="{C1E2AC88-4506-444A-919F-C940AE13C7CE}" srcOrd="0" destOrd="0" presId="urn:microsoft.com/office/officeart/2016/7/layout/VerticalDownArrowProcess"/>
    <dgm:cxn modelId="{4A029C4D-54A8-471B-B0B1-0DCC6E583624}" srcId="{381D9298-38CC-4779-8A26-13CB25C2899B}" destId="{BA993F96-D6F1-4EFE-8237-F488BCFAE399}" srcOrd="0" destOrd="0" parTransId="{EC610CE3-FA48-4045-AC0E-9F47D9506544}" sibTransId="{AFA4993C-62F9-4974-BF26-87070D8DD030}"/>
    <dgm:cxn modelId="{3003076F-A42B-4A74-8CA7-6894410969CE}" type="presOf" srcId="{EF69C272-AEDF-4781-9E4F-6A1C49F8956C}" destId="{2664C3CE-67DF-40BD-9B2A-7806D2B8581F}" srcOrd="0" destOrd="0" presId="urn:microsoft.com/office/officeart/2016/7/layout/VerticalDownArrowProcess"/>
    <dgm:cxn modelId="{20F8074F-562F-4A41-83CF-C8107CA0EA59}" srcId="{FEA7CF78-7390-42B8-87DC-626591E99560}" destId="{CD80013E-B941-4099-A0E6-18EFD049C92C}" srcOrd="0" destOrd="0" parTransId="{1B1D2E68-DFA2-4A4E-942B-71F854627C97}" sibTransId="{CF7A0A50-0C29-4785-95AB-B2C034D65391}"/>
    <dgm:cxn modelId="{706C2559-B2F8-4F7D-8B92-8906B776AB8F}" type="presOf" srcId="{D31ED0C0-25FC-4796-A90D-0A4AC64EA4F6}" destId="{DB6596FC-219F-43FD-A9F2-05F06BA757CE}" srcOrd="0" destOrd="0" presId="urn:microsoft.com/office/officeart/2016/7/layout/VerticalDownArrowProcess"/>
    <dgm:cxn modelId="{17AA187A-2574-4AED-8478-990D11EFF038}" type="presOf" srcId="{5612F39D-42A6-47FE-8F1C-16B5981FD97A}" destId="{98246BB0-3353-4486-8D2B-105758B51314}" srcOrd="1" destOrd="0" presId="urn:microsoft.com/office/officeart/2016/7/layout/VerticalDownArrowProcess"/>
    <dgm:cxn modelId="{0051D37F-D70E-4549-9717-9C1F7E7ED219}" type="presOf" srcId="{91CA9AB2-8DCD-4FE8-8492-05F4CD84D44A}" destId="{629ADFFF-87E2-4AEA-8656-9FB76E332D64}" srcOrd="0" destOrd="0" presId="urn:microsoft.com/office/officeart/2016/7/layout/VerticalDownArrowProcess"/>
    <dgm:cxn modelId="{C85A4286-5497-4E07-A589-1379035C18D5}" type="presOf" srcId="{DEC9C69B-BF4B-42E3-A597-0921FE9B640F}" destId="{5823E15B-5C4D-4591-AC00-74CC6E5DDC91}" srcOrd="1" destOrd="0" presId="urn:microsoft.com/office/officeart/2016/7/layout/VerticalDownArrowProcess"/>
    <dgm:cxn modelId="{31D4D08B-DFFE-4ADF-87EB-541E0818B471}" srcId="{91CA9AB2-8DCD-4FE8-8492-05F4CD84D44A}" destId="{EF69C272-AEDF-4781-9E4F-6A1C49F8956C}" srcOrd="0" destOrd="0" parTransId="{13F5678C-6C52-4D91-9527-E49BFE84AE6B}" sibTransId="{D12ECCC6-DB49-41F8-B341-CADB903D31C7}"/>
    <dgm:cxn modelId="{A052929B-0C15-4A70-BD54-2392511F1233}" srcId="{2F133095-970F-44F2-AB09-E7563A257CB5}" destId="{6276FAA6-280D-46A5-AD9C-07E11DB25C27}" srcOrd="2" destOrd="0" parTransId="{07FFCAA7-397F-40EF-A25B-C26064396A0C}" sibTransId="{2F37FA34-540B-4E9D-AF6B-B14983A0338E}"/>
    <dgm:cxn modelId="{517EB49B-F541-465D-A7B7-51B0CDF51698}" type="presOf" srcId="{9E4B440C-93B4-4826-953B-B7EBF44F19F3}" destId="{FA5D7C2E-4A35-4FDB-8018-0085721EB62F}" srcOrd="0" destOrd="0" presId="urn:microsoft.com/office/officeart/2016/7/layout/VerticalDownArrowProcess"/>
    <dgm:cxn modelId="{563C5DA0-CFBE-46BB-AB12-A6500B7268CA}" srcId="{2F133095-970F-44F2-AB09-E7563A257CB5}" destId="{FEA7CF78-7390-42B8-87DC-626591E99560}" srcOrd="4" destOrd="0" parTransId="{5F129C7C-61A5-4AC5-A4F0-30A44979412C}" sibTransId="{2E5AA9EF-1ED1-42DF-95D2-1561B2E166AD}"/>
    <dgm:cxn modelId="{2A0B28A5-DC62-4929-B43C-1A3B981251E4}" type="presOf" srcId="{E88E43C3-C298-4ABC-BC53-950D57009CC7}" destId="{4B5D5992-6A7F-4511-A4E4-1C19DA0F4696}" srcOrd="1" destOrd="0" presId="urn:microsoft.com/office/officeart/2016/7/layout/VerticalDownArrowProcess"/>
    <dgm:cxn modelId="{F3ED1CA8-B173-43C2-B27D-89DE14A21C43}" type="presOf" srcId="{711A2CDB-FD96-4346-B269-3BC6325D69A2}" destId="{6C914C48-9C0C-4BFF-AFD9-82303DC5ABAA}" srcOrd="0" destOrd="0" presId="urn:microsoft.com/office/officeart/2016/7/layout/VerticalDownArrowProcess"/>
    <dgm:cxn modelId="{D345C8AA-1A70-4647-9B8D-7D797630187D}" srcId="{2F133095-970F-44F2-AB09-E7563A257CB5}" destId="{9E4B440C-93B4-4826-953B-B7EBF44F19F3}" srcOrd="9" destOrd="0" parTransId="{13A54C39-C5AC-40A7-98E0-0E58CC4A0F8E}" sibTransId="{BBE19A16-7F54-4FEB-BAC2-9A2D693E1748}"/>
    <dgm:cxn modelId="{8BE0DCAA-53CB-4D58-99AD-75527989EF79}" type="presOf" srcId="{E88E43C3-C298-4ABC-BC53-950D57009CC7}" destId="{13F5749E-27AA-4EF5-9F7B-BA832D79BBAF}" srcOrd="0" destOrd="0" presId="urn:microsoft.com/office/officeart/2016/7/layout/VerticalDownArrowProcess"/>
    <dgm:cxn modelId="{3BA65CAE-AA24-4BF7-BD09-57CCAB6331D2}" srcId="{9E4B440C-93B4-4826-953B-B7EBF44F19F3}" destId="{B40C3104-DCFF-481B-83D5-F1112E701315}" srcOrd="0" destOrd="0" parTransId="{A97D6CF4-C736-472A-A7C8-8612A8BAA7A3}" sibTransId="{3052212E-7886-4DA2-B28C-0BA6880A8FB6}"/>
    <dgm:cxn modelId="{9E3032C1-1EAA-41A0-9E98-9778A795DED8}" type="presOf" srcId="{AF18A8C5-50DF-4572-A196-528AD1C68B67}" destId="{565B5EB2-5782-4820-827A-325D853C547A}" srcOrd="0" destOrd="0" presId="urn:microsoft.com/office/officeart/2016/7/layout/VerticalDownArrowProcess"/>
    <dgm:cxn modelId="{48B0F7C1-DB2F-4F19-B12C-519301819102}" type="presOf" srcId="{B40C3104-DCFF-481B-83D5-F1112E701315}" destId="{A1D80F8B-67A0-432B-8661-7AE797D2C3AF}" srcOrd="0" destOrd="0" presId="urn:microsoft.com/office/officeart/2016/7/layout/VerticalDownArrowProcess"/>
    <dgm:cxn modelId="{EA8889C2-8B0F-406C-A11D-5C23B8207266}" type="presOf" srcId="{FEA7CF78-7390-42B8-87DC-626591E99560}" destId="{4BA31BBF-E9B4-46E6-9996-09DCA3CA87D1}" srcOrd="0" destOrd="0" presId="urn:microsoft.com/office/officeart/2016/7/layout/VerticalDownArrowProcess"/>
    <dgm:cxn modelId="{CE6A2DC5-B32D-4A9E-AEE5-836CC7413F3B}" srcId="{DEC9C69B-BF4B-42E3-A597-0921FE9B640F}" destId="{544FF49B-CF97-4257-BF8C-FA488DEE276C}" srcOrd="0" destOrd="0" parTransId="{E09DE015-E741-439E-9AAC-6C05CD27E013}" sibTransId="{ABF2C19C-6C71-4FD7-A545-8B086D28AAD7}"/>
    <dgm:cxn modelId="{58ACC5C7-C2AC-4325-95D5-8CB1E533573B}" type="presOf" srcId="{CD80013E-B941-4099-A0E6-18EFD049C92C}" destId="{41ECF293-B9E2-4E86-8E98-058ABA8A98F1}" srcOrd="0" destOrd="0" presId="urn:microsoft.com/office/officeart/2016/7/layout/VerticalDownArrowProcess"/>
    <dgm:cxn modelId="{DBDE1FCB-14A5-43EC-8CF3-FDF3DB392B68}" srcId="{2F133095-970F-44F2-AB09-E7563A257CB5}" destId="{381D9298-38CC-4779-8A26-13CB25C2899B}" srcOrd="1" destOrd="0" parTransId="{94A4A750-9447-44EE-8E24-A30B32785BFD}" sibTransId="{FB916C5E-ADC0-4D6C-8F3D-DADF94580DEE}"/>
    <dgm:cxn modelId="{9EF3C4D5-5C05-4788-8708-B1BEE73BC453}" srcId="{6276FAA6-280D-46A5-AD9C-07E11DB25C27}" destId="{6EE7EA70-9FFF-41B4-9352-35C61167A7BB}" srcOrd="0" destOrd="0" parTransId="{72E8A655-042E-4BC7-A388-30281D417A78}" sibTransId="{D1957BE9-14B8-401A-A6DE-97E5CFB9B74F}"/>
    <dgm:cxn modelId="{B2EF2BD6-C599-4764-9784-7CC85B339D16}" srcId="{711A2CDB-FD96-4346-B269-3BC6325D69A2}" destId="{FE4DE206-335A-4921-9548-B7E22BD9F80D}" srcOrd="0" destOrd="0" parTransId="{A6088350-7B65-45A6-AB16-C9DB1F7B96BF}" sibTransId="{FEFCCA3C-CF53-4B09-A5C1-C5034D85DDBD}"/>
    <dgm:cxn modelId="{E5E3ACDA-5909-43DF-9AE1-17AD2F25AF63}" type="presOf" srcId="{DEC9C69B-BF4B-42E3-A597-0921FE9B640F}" destId="{2B0361D0-6759-481A-8CF6-9FD8980E33D7}" srcOrd="0" destOrd="0" presId="urn:microsoft.com/office/officeart/2016/7/layout/VerticalDownArrowProcess"/>
    <dgm:cxn modelId="{D75330E1-CB3C-4DB2-B7D3-BAFCAFF227C8}" type="presOf" srcId="{91CA9AB2-8DCD-4FE8-8492-05F4CD84D44A}" destId="{0F7987D2-831B-42D9-9FE0-C6D98B35E144}" srcOrd="1" destOrd="0" presId="urn:microsoft.com/office/officeart/2016/7/layout/VerticalDownArrowProcess"/>
    <dgm:cxn modelId="{B84BACE3-3ED7-4202-BFB0-DE4C18A54D1A}" srcId="{2F133095-970F-44F2-AB09-E7563A257CB5}" destId="{DEC9C69B-BF4B-42E3-A597-0921FE9B640F}" srcOrd="6" destOrd="0" parTransId="{3CBFAA6B-01B1-4E03-A077-B9992D86F38B}" sibTransId="{61D97442-BC35-4E58-A979-898DFBA80FC8}"/>
    <dgm:cxn modelId="{84DB7AF0-790F-4791-834B-999C30A7AFA2}" type="presOf" srcId="{711A2CDB-FD96-4346-B269-3BC6325D69A2}" destId="{B61E0F05-D414-4B05-A7B5-570E0351DF97}" srcOrd="1" destOrd="0" presId="urn:microsoft.com/office/officeart/2016/7/layout/VerticalDownArrowProcess"/>
    <dgm:cxn modelId="{8BB651F7-201A-43DC-B93F-732AAF323D1B}" srcId="{AF18A8C5-50DF-4572-A196-528AD1C68B67}" destId="{27FF4122-83ED-45B4-B096-5559845ACD17}" srcOrd="0" destOrd="0" parTransId="{67B0BA7E-43D9-4AC6-92AD-E287F408DC8E}" sibTransId="{DE2A2AE4-8C08-49CC-9046-551E7EB610E7}"/>
    <dgm:cxn modelId="{95378FFA-14CA-457D-B0B5-7E286BEABD08}" srcId="{E88E43C3-C298-4ABC-BC53-950D57009CC7}" destId="{D31ED0C0-25FC-4796-A90D-0A4AC64EA4F6}" srcOrd="0" destOrd="0" parTransId="{C88BB187-09E0-406B-B98D-5897B4B33B7E}" sibTransId="{D1AFE321-5A7F-4672-81B4-9442F39A4410}"/>
    <dgm:cxn modelId="{ECE452FD-5739-4797-A6E7-A574DAFBACBB}" type="presOf" srcId="{6276FAA6-280D-46A5-AD9C-07E11DB25C27}" destId="{6C6D2CAA-89FF-437D-BB89-2E1CC7BFA17B}" srcOrd="0" destOrd="0" presId="urn:microsoft.com/office/officeart/2016/7/layout/VerticalDownArrowProcess"/>
    <dgm:cxn modelId="{84771D69-032B-494F-B269-D5E432745254}" type="presParOf" srcId="{93A7D164-21E4-4325-9155-D450B2A8E612}" destId="{14BEE8D4-1A85-4A02-A23A-DAC8223DAA14}" srcOrd="0" destOrd="0" presId="urn:microsoft.com/office/officeart/2016/7/layout/VerticalDownArrowProcess"/>
    <dgm:cxn modelId="{AC0FD472-4C1A-498F-91F3-25FBEE23F887}" type="presParOf" srcId="{14BEE8D4-1A85-4A02-A23A-DAC8223DAA14}" destId="{FA5D7C2E-4A35-4FDB-8018-0085721EB62F}" srcOrd="0" destOrd="0" presId="urn:microsoft.com/office/officeart/2016/7/layout/VerticalDownArrowProcess"/>
    <dgm:cxn modelId="{36B6D1E0-6957-496A-8729-01DC74C1B8A4}" type="presParOf" srcId="{14BEE8D4-1A85-4A02-A23A-DAC8223DAA14}" destId="{A1D80F8B-67A0-432B-8661-7AE797D2C3AF}" srcOrd="1" destOrd="0" presId="urn:microsoft.com/office/officeart/2016/7/layout/VerticalDownArrowProcess"/>
    <dgm:cxn modelId="{8F35E781-303E-496D-AF2F-66E0DF1BB67E}" type="presParOf" srcId="{93A7D164-21E4-4325-9155-D450B2A8E612}" destId="{671C3217-EE25-40C7-A6CD-AB873550B974}" srcOrd="1" destOrd="0" presId="urn:microsoft.com/office/officeart/2016/7/layout/VerticalDownArrowProcess"/>
    <dgm:cxn modelId="{FD0C5EB3-A0BC-4F5B-93EB-D6426FC46977}" type="presParOf" srcId="{93A7D164-21E4-4325-9155-D450B2A8E612}" destId="{1B5EE87C-7D95-4B2F-BCC1-45677E02B2B6}" srcOrd="2" destOrd="0" presId="urn:microsoft.com/office/officeart/2016/7/layout/VerticalDownArrowProcess"/>
    <dgm:cxn modelId="{A0A914BF-AA10-469C-A126-86D7D5D139DD}" type="presParOf" srcId="{1B5EE87C-7D95-4B2F-BCC1-45677E02B2B6}" destId="{629ADFFF-87E2-4AEA-8656-9FB76E332D64}" srcOrd="0" destOrd="0" presId="urn:microsoft.com/office/officeart/2016/7/layout/VerticalDownArrowProcess"/>
    <dgm:cxn modelId="{72A0E223-489A-4608-A993-B8987ADD63F6}" type="presParOf" srcId="{1B5EE87C-7D95-4B2F-BCC1-45677E02B2B6}" destId="{0F7987D2-831B-42D9-9FE0-C6D98B35E144}" srcOrd="1" destOrd="0" presId="urn:microsoft.com/office/officeart/2016/7/layout/VerticalDownArrowProcess"/>
    <dgm:cxn modelId="{3DF8DEA4-4EB9-4AB8-A179-5B929358ABA1}" type="presParOf" srcId="{1B5EE87C-7D95-4B2F-BCC1-45677E02B2B6}" destId="{2664C3CE-67DF-40BD-9B2A-7806D2B8581F}" srcOrd="2" destOrd="0" presId="urn:microsoft.com/office/officeart/2016/7/layout/VerticalDownArrowProcess"/>
    <dgm:cxn modelId="{A75D1F14-1CA7-4800-BA3B-65950AB5C4F1}" type="presParOf" srcId="{93A7D164-21E4-4325-9155-D450B2A8E612}" destId="{8C8F2645-3513-4A63-9D0C-36BF34921F6D}" srcOrd="3" destOrd="0" presId="urn:microsoft.com/office/officeart/2016/7/layout/VerticalDownArrowProcess"/>
    <dgm:cxn modelId="{0F528BF0-654A-4056-9A9A-C4CD79E89AF0}" type="presParOf" srcId="{93A7D164-21E4-4325-9155-D450B2A8E612}" destId="{05B518D1-90B5-47DC-9A85-A5BC09623B36}" srcOrd="4" destOrd="0" presId="urn:microsoft.com/office/officeart/2016/7/layout/VerticalDownArrowProcess"/>
    <dgm:cxn modelId="{A18B5027-3A1B-4DA0-871A-759076AB733E}" type="presParOf" srcId="{05B518D1-90B5-47DC-9A85-A5BC09623B36}" destId="{565B5EB2-5782-4820-827A-325D853C547A}" srcOrd="0" destOrd="0" presId="urn:microsoft.com/office/officeart/2016/7/layout/VerticalDownArrowProcess"/>
    <dgm:cxn modelId="{499C72C9-7594-4E05-8ABD-9D64B764F5E4}" type="presParOf" srcId="{05B518D1-90B5-47DC-9A85-A5BC09623B36}" destId="{0E0CED74-8F63-4E34-9FB7-B5F7AF7300A3}" srcOrd="1" destOrd="0" presId="urn:microsoft.com/office/officeart/2016/7/layout/VerticalDownArrowProcess"/>
    <dgm:cxn modelId="{72E3118E-B9D7-4C8B-BF9D-E35F555E7275}" type="presParOf" srcId="{05B518D1-90B5-47DC-9A85-A5BC09623B36}" destId="{208D193F-99E8-4997-B416-82B009784C50}" srcOrd="2" destOrd="0" presId="urn:microsoft.com/office/officeart/2016/7/layout/VerticalDownArrowProcess"/>
    <dgm:cxn modelId="{FCA24D27-C862-4758-AFC5-95121470A961}" type="presParOf" srcId="{93A7D164-21E4-4325-9155-D450B2A8E612}" destId="{7BD61814-C619-456A-AB8E-7C68798C17FC}" srcOrd="5" destOrd="0" presId="urn:microsoft.com/office/officeart/2016/7/layout/VerticalDownArrowProcess"/>
    <dgm:cxn modelId="{C2CEBD82-B70D-4DC3-A268-1F43C4D35DF6}" type="presParOf" srcId="{93A7D164-21E4-4325-9155-D450B2A8E612}" destId="{9DBDEA2D-0064-4045-8208-3C455C86BA83}" srcOrd="6" destOrd="0" presId="urn:microsoft.com/office/officeart/2016/7/layout/VerticalDownArrowProcess"/>
    <dgm:cxn modelId="{8ECF52DC-2DB4-4C2E-8A7C-567C132200F9}" type="presParOf" srcId="{9DBDEA2D-0064-4045-8208-3C455C86BA83}" destId="{2B0361D0-6759-481A-8CF6-9FD8980E33D7}" srcOrd="0" destOrd="0" presId="urn:microsoft.com/office/officeart/2016/7/layout/VerticalDownArrowProcess"/>
    <dgm:cxn modelId="{E8481469-A29A-4452-99D0-7CDFB90D1A75}" type="presParOf" srcId="{9DBDEA2D-0064-4045-8208-3C455C86BA83}" destId="{5823E15B-5C4D-4591-AC00-74CC6E5DDC91}" srcOrd="1" destOrd="0" presId="urn:microsoft.com/office/officeart/2016/7/layout/VerticalDownArrowProcess"/>
    <dgm:cxn modelId="{EE5B00AE-FD87-4DB9-B541-F169D37FDE4F}" type="presParOf" srcId="{9DBDEA2D-0064-4045-8208-3C455C86BA83}" destId="{46E32521-47E7-4C6B-915E-3CE44935FEFD}" srcOrd="2" destOrd="0" presId="urn:microsoft.com/office/officeart/2016/7/layout/VerticalDownArrowProcess"/>
    <dgm:cxn modelId="{3EFF80B6-598C-4AC5-9A8E-3CE92380298C}" type="presParOf" srcId="{93A7D164-21E4-4325-9155-D450B2A8E612}" destId="{1A86661A-BDC8-41F3-9430-70333F430A7A}" srcOrd="7" destOrd="0" presId="urn:microsoft.com/office/officeart/2016/7/layout/VerticalDownArrowProcess"/>
    <dgm:cxn modelId="{A8609382-662A-4D04-84F7-846A495CBCDA}" type="presParOf" srcId="{93A7D164-21E4-4325-9155-D450B2A8E612}" destId="{57FAF258-A96F-46FA-83BB-A21F3CC204BA}" srcOrd="8" destOrd="0" presId="urn:microsoft.com/office/officeart/2016/7/layout/VerticalDownArrowProcess"/>
    <dgm:cxn modelId="{95A38447-104F-43B3-A22F-76105E8867C7}" type="presParOf" srcId="{57FAF258-A96F-46FA-83BB-A21F3CC204BA}" destId="{4B2B016F-BDC4-472F-A8D0-D23533A00C24}" srcOrd="0" destOrd="0" presId="urn:microsoft.com/office/officeart/2016/7/layout/VerticalDownArrowProcess"/>
    <dgm:cxn modelId="{B3AEE56B-8D1C-427D-B250-0FF237CAECC0}" type="presParOf" srcId="{57FAF258-A96F-46FA-83BB-A21F3CC204BA}" destId="{98246BB0-3353-4486-8D2B-105758B51314}" srcOrd="1" destOrd="0" presId="urn:microsoft.com/office/officeart/2016/7/layout/VerticalDownArrowProcess"/>
    <dgm:cxn modelId="{7723F73D-8671-46D6-99D4-42304E065E4C}" type="presParOf" srcId="{57FAF258-A96F-46FA-83BB-A21F3CC204BA}" destId="{759517FD-4457-4A7A-BC00-A086A616CC6A}" srcOrd="2" destOrd="0" presId="urn:microsoft.com/office/officeart/2016/7/layout/VerticalDownArrowProcess"/>
    <dgm:cxn modelId="{56ECFC42-578E-4333-826F-DFC4065DBE89}" type="presParOf" srcId="{93A7D164-21E4-4325-9155-D450B2A8E612}" destId="{BD83844E-EDE6-4A5F-A182-43A127F7EA93}" srcOrd="9" destOrd="0" presId="urn:microsoft.com/office/officeart/2016/7/layout/VerticalDownArrowProcess"/>
    <dgm:cxn modelId="{1A1E023A-A9AB-4B91-BE35-E51CD0E2BC99}" type="presParOf" srcId="{93A7D164-21E4-4325-9155-D450B2A8E612}" destId="{BEB31B01-5500-4021-A966-7E5B65967CD9}" srcOrd="10" destOrd="0" presId="urn:microsoft.com/office/officeart/2016/7/layout/VerticalDownArrowProcess"/>
    <dgm:cxn modelId="{3A283F38-3CF0-40B8-B2CE-CA0FFCB7F7BB}" type="presParOf" srcId="{BEB31B01-5500-4021-A966-7E5B65967CD9}" destId="{4BA31BBF-E9B4-46E6-9996-09DCA3CA87D1}" srcOrd="0" destOrd="0" presId="urn:microsoft.com/office/officeart/2016/7/layout/VerticalDownArrowProcess"/>
    <dgm:cxn modelId="{E259656F-A85F-45E5-B534-E58D300BE189}" type="presParOf" srcId="{BEB31B01-5500-4021-A966-7E5B65967CD9}" destId="{64735089-8F48-43EC-AD88-DCC2BFCEC8A1}" srcOrd="1" destOrd="0" presId="urn:microsoft.com/office/officeart/2016/7/layout/VerticalDownArrowProcess"/>
    <dgm:cxn modelId="{D605B51D-8CE3-41C8-BCFF-5B0129EEF26E}" type="presParOf" srcId="{BEB31B01-5500-4021-A966-7E5B65967CD9}" destId="{41ECF293-B9E2-4E86-8E98-058ABA8A98F1}" srcOrd="2" destOrd="0" presId="urn:microsoft.com/office/officeart/2016/7/layout/VerticalDownArrowProcess"/>
    <dgm:cxn modelId="{950520BC-2FFA-4968-80DD-89A584529822}" type="presParOf" srcId="{93A7D164-21E4-4325-9155-D450B2A8E612}" destId="{17D0CC6F-F745-4B51-B46A-8EB6BA8C1B1F}" srcOrd="11" destOrd="0" presId="urn:microsoft.com/office/officeart/2016/7/layout/VerticalDownArrowProcess"/>
    <dgm:cxn modelId="{26A53D4E-901C-4819-B70A-CE7073FC55F9}" type="presParOf" srcId="{93A7D164-21E4-4325-9155-D450B2A8E612}" destId="{814D264A-237D-41C2-9BF8-9266F8AE7EAF}" srcOrd="12" destOrd="0" presId="urn:microsoft.com/office/officeart/2016/7/layout/VerticalDownArrowProcess"/>
    <dgm:cxn modelId="{8D12DA47-3543-4DF7-8F8D-372CBA9350A9}" type="presParOf" srcId="{814D264A-237D-41C2-9BF8-9266F8AE7EAF}" destId="{13F5749E-27AA-4EF5-9F7B-BA832D79BBAF}" srcOrd="0" destOrd="0" presId="urn:microsoft.com/office/officeart/2016/7/layout/VerticalDownArrowProcess"/>
    <dgm:cxn modelId="{C5B8258C-7E4D-4C66-9B0E-5CEFB0E704FA}" type="presParOf" srcId="{814D264A-237D-41C2-9BF8-9266F8AE7EAF}" destId="{4B5D5992-6A7F-4511-A4E4-1C19DA0F4696}" srcOrd="1" destOrd="0" presId="urn:microsoft.com/office/officeart/2016/7/layout/VerticalDownArrowProcess"/>
    <dgm:cxn modelId="{3E0A576D-929D-4A3E-A023-7FF697E42242}" type="presParOf" srcId="{814D264A-237D-41C2-9BF8-9266F8AE7EAF}" destId="{DB6596FC-219F-43FD-A9F2-05F06BA757CE}" srcOrd="2" destOrd="0" presId="urn:microsoft.com/office/officeart/2016/7/layout/VerticalDownArrowProcess"/>
    <dgm:cxn modelId="{CDF1A31A-98F0-4EBF-B92E-08188FED4E9F}" type="presParOf" srcId="{93A7D164-21E4-4325-9155-D450B2A8E612}" destId="{B84A823A-D338-4883-B9E0-DE3483A64A56}" srcOrd="13" destOrd="0" presId="urn:microsoft.com/office/officeart/2016/7/layout/VerticalDownArrowProcess"/>
    <dgm:cxn modelId="{C46AA9D5-4BB3-4733-B41C-CFFA4EBD1871}" type="presParOf" srcId="{93A7D164-21E4-4325-9155-D450B2A8E612}" destId="{89C8A1FF-4025-4A12-959F-2E441848077D}" srcOrd="14" destOrd="0" presId="urn:microsoft.com/office/officeart/2016/7/layout/VerticalDownArrowProcess"/>
    <dgm:cxn modelId="{2DF18DD0-E427-4015-A84A-E5EBF54967B3}" type="presParOf" srcId="{89C8A1FF-4025-4A12-959F-2E441848077D}" destId="{6C6D2CAA-89FF-437D-BB89-2E1CC7BFA17B}" srcOrd="0" destOrd="0" presId="urn:microsoft.com/office/officeart/2016/7/layout/VerticalDownArrowProcess"/>
    <dgm:cxn modelId="{FDA4B9D5-5E1A-48A2-B926-AE7761173E7E}" type="presParOf" srcId="{89C8A1FF-4025-4A12-959F-2E441848077D}" destId="{472D41DB-D7A1-4C29-A5A9-21ADED32BF6D}" srcOrd="1" destOrd="0" presId="urn:microsoft.com/office/officeart/2016/7/layout/VerticalDownArrowProcess"/>
    <dgm:cxn modelId="{FBDBE6DA-B147-4832-8500-72C77BC285C0}" type="presParOf" srcId="{89C8A1FF-4025-4A12-959F-2E441848077D}" destId="{0B455EDB-9B22-4A39-8FE1-E50B279F7051}" srcOrd="2" destOrd="0" presId="urn:microsoft.com/office/officeart/2016/7/layout/VerticalDownArrowProcess"/>
    <dgm:cxn modelId="{5AD7240B-D12A-4F93-A701-21C2CFF5BB0B}" type="presParOf" srcId="{93A7D164-21E4-4325-9155-D450B2A8E612}" destId="{F6BBC734-207E-4F6B-8855-1C41D00FB2CE}" srcOrd="15" destOrd="0" presId="urn:microsoft.com/office/officeart/2016/7/layout/VerticalDownArrowProcess"/>
    <dgm:cxn modelId="{52379DCB-052F-40EA-8797-79F1784AD1F2}" type="presParOf" srcId="{93A7D164-21E4-4325-9155-D450B2A8E612}" destId="{12680339-8326-474E-85E5-7DB93914B526}" srcOrd="16" destOrd="0" presId="urn:microsoft.com/office/officeart/2016/7/layout/VerticalDownArrowProcess"/>
    <dgm:cxn modelId="{E1BA8E65-A626-4BB2-B525-478B0277A1B9}" type="presParOf" srcId="{12680339-8326-474E-85E5-7DB93914B526}" destId="{C306A714-CBAE-4A6F-A2A2-D904013C40B6}" srcOrd="0" destOrd="0" presId="urn:microsoft.com/office/officeart/2016/7/layout/VerticalDownArrowProcess"/>
    <dgm:cxn modelId="{B23C03BF-375E-4EE6-8C2C-864C896140C6}" type="presParOf" srcId="{12680339-8326-474E-85E5-7DB93914B526}" destId="{D8088E5B-75AD-4C79-90FD-1D36963CEDE2}" srcOrd="1" destOrd="0" presId="urn:microsoft.com/office/officeart/2016/7/layout/VerticalDownArrowProcess"/>
    <dgm:cxn modelId="{E1B9407F-9A13-4F60-912F-2975E3D3CBF8}" type="presParOf" srcId="{12680339-8326-474E-85E5-7DB93914B526}" destId="{50A6ACA8-53E4-4ECB-94F3-4EC3A1BB5074}" srcOrd="2" destOrd="0" presId="urn:microsoft.com/office/officeart/2016/7/layout/VerticalDownArrowProcess"/>
    <dgm:cxn modelId="{F3EBAA17-9DA8-4522-812A-38C1BCC9B75E}" type="presParOf" srcId="{93A7D164-21E4-4325-9155-D450B2A8E612}" destId="{87D15EB9-D59A-4473-8395-CFF2C29C2E67}" srcOrd="17" destOrd="0" presId="urn:microsoft.com/office/officeart/2016/7/layout/VerticalDownArrowProcess"/>
    <dgm:cxn modelId="{C1B83FAC-B26A-49CF-B08F-F0504881349D}" type="presParOf" srcId="{93A7D164-21E4-4325-9155-D450B2A8E612}" destId="{8F34EDD4-43BC-4534-863C-7A9C43A558A3}" srcOrd="18" destOrd="0" presId="urn:microsoft.com/office/officeart/2016/7/layout/VerticalDownArrowProcess"/>
    <dgm:cxn modelId="{5B1C4E7E-84C6-4E57-B008-331809778457}" type="presParOf" srcId="{8F34EDD4-43BC-4534-863C-7A9C43A558A3}" destId="{6C914C48-9C0C-4BFF-AFD9-82303DC5ABAA}" srcOrd="0" destOrd="0" presId="urn:microsoft.com/office/officeart/2016/7/layout/VerticalDownArrowProcess"/>
    <dgm:cxn modelId="{C47213CE-6B8B-43FA-84CB-3CBFC38ADFDF}" type="presParOf" srcId="{8F34EDD4-43BC-4534-863C-7A9C43A558A3}" destId="{B61E0F05-D414-4B05-A7B5-570E0351DF97}" srcOrd="1" destOrd="0" presId="urn:microsoft.com/office/officeart/2016/7/layout/VerticalDownArrowProcess"/>
    <dgm:cxn modelId="{21465BAD-BFC0-4E89-AC89-93F0D067EBF8}" type="presParOf" srcId="{8F34EDD4-43BC-4534-863C-7A9C43A558A3}" destId="{C1E2AC88-4506-444A-919F-C940AE13C7CE}"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133095-970F-44F2-AB09-E7563A257CB5}" type="doc">
      <dgm:prSet loTypeId="urn:microsoft.com/office/officeart/2016/7/layout/VerticalDownArrowProcess" loCatId="process" qsTypeId="urn:microsoft.com/office/officeart/2005/8/quickstyle/simple5" qsCatId="simple" csTypeId="urn:microsoft.com/office/officeart/2005/8/colors/colorful5" csCatId="colorful" phldr="1"/>
      <dgm:spPr/>
      <dgm:t>
        <a:bodyPr/>
        <a:lstStyle/>
        <a:p>
          <a:endParaRPr lang="en-US"/>
        </a:p>
      </dgm:t>
    </dgm:pt>
    <dgm:pt modelId="{FE4DE206-335A-4921-9548-B7E22BD9F80D}">
      <dgm:prSet custT="1"/>
      <dgm:spPr/>
      <dgm:t>
        <a:bodyPr/>
        <a:lstStyle/>
        <a:p>
          <a:r>
            <a:rPr lang="en-GB" sz="2000" b="0" dirty="0" err="1">
              <a:latin typeface="Century Gothic" panose="020B0502020202020204" pitchFamily="34" charset="0"/>
            </a:rPr>
            <a:t>Überprüfen</a:t>
          </a:r>
          <a:r>
            <a:rPr lang="en-GB" sz="2000" b="0" dirty="0">
              <a:latin typeface="Century Gothic" panose="020B0502020202020204" pitchFamily="34" charset="0"/>
            </a:rPr>
            <a:t> der </a:t>
          </a:r>
          <a:r>
            <a:rPr lang="en-GB" sz="2000" b="0" dirty="0" err="1">
              <a:latin typeface="Century Gothic" panose="020B0502020202020204" pitchFamily="34" charset="0"/>
            </a:rPr>
            <a:t>Absenderidentität</a:t>
          </a:r>
          <a:endParaRPr lang="en-US" sz="2000" b="0" dirty="0">
            <a:latin typeface="Century Gothic" panose="020B0502020202020204" pitchFamily="34" charset="0"/>
          </a:endParaRPr>
        </a:p>
      </dgm:t>
    </dgm:pt>
    <dgm:pt modelId="{A6088350-7B65-45A6-AB16-C9DB1F7B96BF}" type="parTrans" cxnId="{B2EF2BD6-C599-4764-9784-7CC85B339D16}">
      <dgm:prSet/>
      <dgm:spPr/>
      <dgm:t>
        <a:bodyPr/>
        <a:lstStyle/>
        <a:p>
          <a:endParaRPr lang="en-US" sz="2000" b="0">
            <a:latin typeface="Century Gothic" panose="020B0502020202020204" pitchFamily="34" charset="0"/>
          </a:endParaRPr>
        </a:p>
      </dgm:t>
    </dgm:pt>
    <dgm:pt modelId="{FEFCCA3C-CF53-4B09-A5C1-C5034D85DDBD}" type="sibTrans" cxnId="{B2EF2BD6-C599-4764-9784-7CC85B339D16}">
      <dgm:prSet/>
      <dgm:spPr/>
      <dgm:t>
        <a:bodyPr/>
        <a:lstStyle/>
        <a:p>
          <a:endParaRPr lang="en-US" sz="2000" b="0">
            <a:latin typeface="Century Gothic" panose="020B0502020202020204" pitchFamily="34" charset="0"/>
          </a:endParaRPr>
        </a:p>
      </dgm:t>
    </dgm:pt>
    <dgm:pt modelId="{BA993F96-D6F1-4EFE-8237-F488BCFAE399}">
      <dgm:prSet custT="1"/>
      <dgm:spPr/>
      <dgm:t>
        <a:bodyPr/>
        <a:lstStyle/>
        <a:p>
          <a:r>
            <a:rPr lang="en-GB" sz="2000" b="0" dirty="0" err="1">
              <a:latin typeface="Century Gothic" panose="020B0502020202020204" pitchFamily="34" charset="0"/>
            </a:rPr>
            <a:t>Überprüfen</a:t>
          </a:r>
          <a:r>
            <a:rPr lang="en-GB" sz="2000" b="0" dirty="0">
              <a:latin typeface="Century Gothic" panose="020B0502020202020204" pitchFamily="34" charset="0"/>
            </a:rPr>
            <a:t> der E-Mail-</a:t>
          </a:r>
          <a:r>
            <a:rPr lang="en-GB" sz="2000" b="0" dirty="0" err="1">
              <a:latin typeface="Century Gothic" panose="020B0502020202020204" pitchFamily="34" charset="0"/>
            </a:rPr>
            <a:t>Adresse</a:t>
          </a:r>
          <a:endParaRPr lang="en-US" sz="2000" b="0" dirty="0">
            <a:latin typeface="Century Gothic" panose="020B0502020202020204" pitchFamily="34" charset="0"/>
          </a:endParaRPr>
        </a:p>
      </dgm:t>
    </dgm:pt>
    <dgm:pt modelId="{EC610CE3-FA48-4045-AC0E-9F47D9506544}" type="parTrans" cxnId="{4A029C4D-54A8-471B-B0B1-0DCC6E583624}">
      <dgm:prSet/>
      <dgm:spPr/>
      <dgm:t>
        <a:bodyPr/>
        <a:lstStyle/>
        <a:p>
          <a:endParaRPr lang="en-US" sz="2000" b="0">
            <a:latin typeface="Century Gothic" panose="020B0502020202020204" pitchFamily="34" charset="0"/>
          </a:endParaRPr>
        </a:p>
      </dgm:t>
    </dgm:pt>
    <dgm:pt modelId="{AFA4993C-62F9-4974-BF26-87070D8DD030}" type="sibTrans" cxnId="{4A029C4D-54A8-471B-B0B1-0DCC6E583624}">
      <dgm:prSet/>
      <dgm:spPr/>
      <dgm:t>
        <a:bodyPr/>
        <a:lstStyle/>
        <a:p>
          <a:endParaRPr lang="en-US" sz="2000" b="0">
            <a:latin typeface="Century Gothic" panose="020B0502020202020204" pitchFamily="34" charset="0"/>
          </a:endParaRPr>
        </a:p>
      </dgm:t>
    </dgm:pt>
    <dgm:pt modelId="{6EE7EA70-9FFF-41B4-9352-35C61167A7BB}">
      <dgm:prSet custT="1"/>
      <dgm:spPr/>
      <dgm:t>
        <a:bodyPr/>
        <a:lstStyle/>
        <a:p>
          <a:r>
            <a:rPr lang="en-GB" sz="2000" b="0" dirty="0" err="1">
              <a:latin typeface="Century Gothic" panose="020B0502020202020204" pitchFamily="34" charset="0"/>
            </a:rPr>
            <a:t>Mit</a:t>
          </a:r>
          <a:r>
            <a:rPr lang="en-GB" sz="2000" b="0" dirty="0">
              <a:latin typeface="Century Gothic" panose="020B0502020202020204" pitchFamily="34" charset="0"/>
            </a:rPr>
            <a:t> </a:t>
          </a:r>
          <a:r>
            <a:rPr lang="en-GB" sz="2000" b="0" dirty="0" err="1">
              <a:latin typeface="Century Gothic" panose="020B0502020202020204" pitchFamily="34" charset="0"/>
            </a:rPr>
            <a:t>dem</a:t>
          </a:r>
          <a:r>
            <a:rPr lang="en-GB" sz="2000" b="0" dirty="0">
              <a:latin typeface="Century Gothic" panose="020B0502020202020204" pitchFamily="34" charset="0"/>
            </a:rPr>
            <a:t> </a:t>
          </a:r>
          <a:r>
            <a:rPr lang="en-GB" sz="2000" b="0" dirty="0" err="1">
              <a:latin typeface="Century Gothic" panose="020B0502020202020204" pitchFamily="34" charset="0"/>
            </a:rPr>
            <a:t>Mauszeiger</a:t>
          </a:r>
          <a:r>
            <a:rPr lang="en-GB" sz="2000" b="0" dirty="0">
              <a:latin typeface="Century Gothic" panose="020B0502020202020204" pitchFamily="34" charset="0"/>
            </a:rPr>
            <a:t> Links </a:t>
          </a:r>
          <a:r>
            <a:rPr lang="en-GB" sz="2000" b="0" dirty="0" err="1">
              <a:latin typeface="Century Gothic" panose="020B0502020202020204" pitchFamily="34" charset="0"/>
            </a:rPr>
            <a:t>anvisieren</a:t>
          </a:r>
          <a:r>
            <a:rPr lang="en-GB" sz="2000" b="0" dirty="0">
              <a:latin typeface="Century Gothic" panose="020B0502020202020204" pitchFamily="34" charset="0"/>
            </a:rPr>
            <a:t>, um URLs </a:t>
          </a:r>
          <a:r>
            <a:rPr lang="en-GB" sz="2000" b="0" dirty="0" err="1">
              <a:latin typeface="Century Gothic" panose="020B0502020202020204" pitchFamily="34" charset="0"/>
            </a:rPr>
            <a:t>zu</a:t>
          </a:r>
          <a:r>
            <a:rPr lang="en-GB" sz="2000" b="0" dirty="0">
              <a:latin typeface="Century Gothic" panose="020B0502020202020204" pitchFamily="34" charset="0"/>
            </a:rPr>
            <a:t> </a:t>
          </a:r>
          <a:r>
            <a:rPr lang="en-GB" sz="2000" b="0" dirty="0" err="1">
              <a:latin typeface="Century Gothic" panose="020B0502020202020204" pitchFamily="34" charset="0"/>
            </a:rPr>
            <a:t>überprüfen</a:t>
          </a:r>
          <a:endParaRPr lang="en-US" sz="2000" b="0" dirty="0">
            <a:latin typeface="Century Gothic" panose="020B0502020202020204" pitchFamily="34" charset="0"/>
          </a:endParaRPr>
        </a:p>
      </dgm:t>
    </dgm:pt>
    <dgm:pt modelId="{72E8A655-042E-4BC7-A388-30281D417A78}" type="parTrans" cxnId="{9EF3C4D5-5C05-4788-8708-B1BEE73BC453}">
      <dgm:prSet/>
      <dgm:spPr/>
      <dgm:t>
        <a:bodyPr/>
        <a:lstStyle/>
        <a:p>
          <a:endParaRPr lang="en-US" sz="2000" b="0">
            <a:latin typeface="Century Gothic" panose="020B0502020202020204" pitchFamily="34" charset="0"/>
          </a:endParaRPr>
        </a:p>
      </dgm:t>
    </dgm:pt>
    <dgm:pt modelId="{D1957BE9-14B8-401A-A6DE-97E5CFB9B74F}" type="sibTrans" cxnId="{9EF3C4D5-5C05-4788-8708-B1BEE73BC453}">
      <dgm:prSet/>
      <dgm:spPr/>
      <dgm:t>
        <a:bodyPr/>
        <a:lstStyle/>
        <a:p>
          <a:endParaRPr lang="en-US" sz="2000" b="0">
            <a:latin typeface="Century Gothic" panose="020B0502020202020204" pitchFamily="34" charset="0"/>
          </a:endParaRPr>
        </a:p>
      </dgm:t>
    </dgm:pt>
    <dgm:pt modelId="{D31ED0C0-25FC-4796-A90D-0A4AC64EA4F6}">
      <dgm:prSet custT="1"/>
      <dgm:spPr/>
      <dgm:t>
        <a:bodyPr/>
        <a:lstStyle/>
        <a:p>
          <a:r>
            <a:rPr lang="en-GB" sz="2000" b="0" dirty="0" err="1">
              <a:latin typeface="Century Gothic" panose="020B0502020202020204" pitchFamily="34" charset="0"/>
            </a:rPr>
            <a:t>Vermeiden</a:t>
          </a:r>
          <a:r>
            <a:rPr lang="en-GB" sz="2000" b="0" dirty="0">
              <a:latin typeface="Century Gothic" panose="020B0502020202020204" pitchFamily="34" charset="0"/>
            </a:rPr>
            <a:t> von </a:t>
          </a:r>
          <a:r>
            <a:rPr lang="en-GB" sz="2000" b="0" dirty="0" err="1">
              <a:latin typeface="Century Gothic" panose="020B0502020202020204" pitchFamily="34" charset="0"/>
            </a:rPr>
            <a:t>unaufgeforderten</a:t>
          </a:r>
          <a:r>
            <a:rPr lang="en-GB" sz="2000" b="0" dirty="0">
              <a:latin typeface="Century Gothic" panose="020B0502020202020204" pitchFamily="34" charset="0"/>
            </a:rPr>
            <a:t> E-Mails </a:t>
          </a:r>
          <a:r>
            <a:rPr lang="en-GB" sz="2000" b="0" dirty="0" err="1">
              <a:latin typeface="Century Gothic" panose="020B0502020202020204" pitchFamily="34" charset="0"/>
            </a:rPr>
            <a:t>oder</a:t>
          </a:r>
          <a:r>
            <a:rPr lang="en-GB" sz="2000" b="0" dirty="0">
              <a:latin typeface="Century Gothic" panose="020B0502020202020204" pitchFamily="34" charset="0"/>
            </a:rPr>
            <a:t> </a:t>
          </a:r>
          <a:r>
            <a:rPr lang="en-GB" sz="2000" b="0" dirty="0" err="1">
              <a:latin typeface="Century Gothic" panose="020B0502020202020204" pitchFamily="34" charset="0"/>
            </a:rPr>
            <a:t>Nachrichten</a:t>
          </a:r>
          <a:endParaRPr lang="en-US" sz="2000" b="0" dirty="0">
            <a:latin typeface="Century Gothic" panose="020B0502020202020204" pitchFamily="34" charset="0"/>
          </a:endParaRPr>
        </a:p>
      </dgm:t>
    </dgm:pt>
    <dgm:pt modelId="{C88BB187-09E0-406B-B98D-5897B4B33B7E}" type="parTrans" cxnId="{95378FFA-14CA-457D-B0B5-7E286BEABD08}">
      <dgm:prSet/>
      <dgm:spPr/>
      <dgm:t>
        <a:bodyPr/>
        <a:lstStyle/>
        <a:p>
          <a:endParaRPr lang="en-US" sz="2000" b="0">
            <a:latin typeface="Century Gothic" panose="020B0502020202020204" pitchFamily="34" charset="0"/>
          </a:endParaRPr>
        </a:p>
      </dgm:t>
    </dgm:pt>
    <dgm:pt modelId="{D1AFE321-5A7F-4672-81B4-9442F39A4410}" type="sibTrans" cxnId="{95378FFA-14CA-457D-B0B5-7E286BEABD08}">
      <dgm:prSet/>
      <dgm:spPr/>
      <dgm:t>
        <a:bodyPr/>
        <a:lstStyle/>
        <a:p>
          <a:endParaRPr lang="en-US" sz="2000" b="0">
            <a:latin typeface="Century Gothic" panose="020B0502020202020204" pitchFamily="34" charset="0"/>
          </a:endParaRPr>
        </a:p>
      </dgm:t>
    </dgm:pt>
    <dgm:pt modelId="{CD80013E-B941-4099-A0E6-18EFD049C92C}">
      <dgm:prSet custT="1"/>
      <dgm:spPr/>
      <dgm:t>
        <a:bodyPr/>
        <a:lstStyle/>
        <a:p>
          <a:r>
            <a:rPr lang="en-GB" sz="2000" b="0" dirty="0" err="1">
              <a:latin typeface="Century Gothic" panose="020B0502020202020204" pitchFamily="34" charset="0"/>
            </a:rPr>
            <a:t>Achten</a:t>
          </a:r>
          <a:r>
            <a:rPr lang="en-GB" sz="2000" b="0" dirty="0">
              <a:latin typeface="Century Gothic" panose="020B0502020202020204" pitchFamily="34" charset="0"/>
            </a:rPr>
            <a:t> Sie auf </a:t>
          </a:r>
          <a:r>
            <a:rPr lang="en-GB" sz="2000" b="0" dirty="0" err="1">
              <a:latin typeface="Century Gothic" panose="020B0502020202020204" pitchFamily="34" charset="0"/>
            </a:rPr>
            <a:t>dringende</a:t>
          </a:r>
          <a:r>
            <a:rPr lang="en-GB" sz="2000" b="0" dirty="0">
              <a:latin typeface="Century Gothic" panose="020B0502020202020204" pitchFamily="34" charset="0"/>
            </a:rPr>
            <a:t> </a:t>
          </a:r>
          <a:r>
            <a:rPr lang="en-GB" sz="2000" b="0" dirty="0" err="1">
              <a:latin typeface="Century Gothic" panose="020B0502020202020204" pitchFamily="34" charset="0"/>
            </a:rPr>
            <a:t>oder</a:t>
          </a:r>
          <a:r>
            <a:rPr lang="en-GB" sz="2000" b="0" dirty="0">
              <a:latin typeface="Century Gothic" panose="020B0502020202020204" pitchFamily="34" charset="0"/>
            </a:rPr>
            <a:t> </a:t>
          </a:r>
          <a:r>
            <a:rPr lang="en-GB" sz="2000" b="0" dirty="0" err="1">
              <a:latin typeface="Century Gothic" panose="020B0502020202020204" pitchFamily="34" charset="0"/>
            </a:rPr>
            <a:t>verdächtige</a:t>
          </a:r>
          <a:r>
            <a:rPr lang="en-GB" sz="2000" b="0" dirty="0">
              <a:latin typeface="Century Gothic" panose="020B0502020202020204" pitchFamily="34" charset="0"/>
            </a:rPr>
            <a:t> </a:t>
          </a:r>
          <a:r>
            <a:rPr lang="en-GB" sz="2000" b="0" dirty="0" err="1">
              <a:latin typeface="Century Gothic" panose="020B0502020202020204" pitchFamily="34" charset="0"/>
            </a:rPr>
            <a:t>Anfragen</a:t>
          </a:r>
          <a:endParaRPr lang="en-US" sz="2000" b="0" dirty="0">
            <a:latin typeface="Century Gothic" panose="020B0502020202020204" pitchFamily="34" charset="0"/>
          </a:endParaRPr>
        </a:p>
      </dgm:t>
    </dgm:pt>
    <dgm:pt modelId="{1B1D2E68-DFA2-4A4E-942B-71F854627C97}" type="parTrans" cxnId="{20F8074F-562F-4A41-83CF-C8107CA0EA59}">
      <dgm:prSet/>
      <dgm:spPr/>
      <dgm:t>
        <a:bodyPr/>
        <a:lstStyle/>
        <a:p>
          <a:endParaRPr lang="en-US" sz="2000" b="0">
            <a:latin typeface="Century Gothic" panose="020B0502020202020204" pitchFamily="34" charset="0"/>
          </a:endParaRPr>
        </a:p>
      </dgm:t>
    </dgm:pt>
    <dgm:pt modelId="{CF7A0A50-0C29-4785-95AB-B2C034D65391}" type="sibTrans" cxnId="{20F8074F-562F-4A41-83CF-C8107CA0EA59}">
      <dgm:prSet/>
      <dgm:spPr/>
      <dgm:t>
        <a:bodyPr/>
        <a:lstStyle/>
        <a:p>
          <a:endParaRPr lang="en-US" sz="2000" b="0">
            <a:latin typeface="Century Gothic" panose="020B0502020202020204" pitchFamily="34" charset="0"/>
          </a:endParaRPr>
        </a:p>
      </dgm:t>
    </dgm:pt>
    <dgm:pt modelId="{20E93B71-FED4-4473-B2B2-882E78AD940A}">
      <dgm:prSet custT="1"/>
      <dgm:spPr/>
      <dgm:t>
        <a:bodyPr/>
        <a:lstStyle/>
        <a:p>
          <a:r>
            <a:rPr lang="en-GB" sz="2000" b="0" dirty="0" err="1">
              <a:latin typeface="Century Gothic" panose="020B0502020202020204" pitchFamily="34" charset="0"/>
            </a:rPr>
            <a:t>Inhalte</a:t>
          </a:r>
          <a:r>
            <a:rPr lang="en-GB" sz="2000" b="0" dirty="0">
              <a:latin typeface="Century Gothic" panose="020B0502020202020204" pitchFamily="34" charset="0"/>
            </a:rPr>
            <a:t> </a:t>
          </a:r>
          <a:r>
            <a:rPr lang="en-GB" sz="2000" b="0" dirty="0" err="1">
              <a:latin typeface="Century Gothic" panose="020B0502020202020204" pitchFamily="34" charset="0"/>
            </a:rPr>
            <a:t>mit</a:t>
          </a:r>
          <a:r>
            <a:rPr lang="en-GB" sz="2000" b="0" dirty="0">
              <a:latin typeface="Century Gothic" panose="020B0502020202020204" pitchFamily="34" charset="0"/>
            </a:rPr>
            <a:t> </a:t>
          </a:r>
          <a:r>
            <a:rPr lang="en-GB" sz="2000" b="0" dirty="0" err="1">
              <a:latin typeface="Century Gothic" panose="020B0502020202020204" pitchFamily="34" charset="0"/>
            </a:rPr>
            <a:t>dem</a:t>
          </a:r>
          <a:r>
            <a:rPr lang="en-GB" sz="2000" b="0" dirty="0">
              <a:latin typeface="Century Gothic" panose="020B0502020202020204" pitchFamily="34" charset="0"/>
            </a:rPr>
            <a:t> </a:t>
          </a:r>
          <a:r>
            <a:rPr lang="en-GB" sz="2000" b="0" dirty="0" err="1">
              <a:latin typeface="Century Gothic" panose="020B0502020202020204" pitchFamily="34" charset="0"/>
            </a:rPr>
            <a:t>Absender</a:t>
          </a:r>
          <a:r>
            <a:rPr lang="en-GB" sz="2000" b="0" dirty="0">
              <a:latin typeface="Century Gothic" panose="020B0502020202020204" pitchFamily="34" charset="0"/>
            </a:rPr>
            <a:t> </a:t>
          </a:r>
          <a:r>
            <a:rPr lang="en-GB" sz="2000" b="0" dirty="0" err="1">
              <a:latin typeface="Century Gothic" panose="020B0502020202020204" pitchFamily="34" charset="0"/>
            </a:rPr>
            <a:t>überprüfen</a:t>
          </a:r>
          <a:endParaRPr lang="en-US" sz="2000" b="0" dirty="0">
            <a:latin typeface="Century Gothic" panose="020B0502020202020204" pitchFamily="34" charset="0"/>
          </a:endParaRPr>
        </a:p>
      </dgm:t>
    </dgm:pt>
    <dgm:pt modelId="{7AF17066-2284-4505-9941-2A541B8517FD}" type="parTrans" cxnId="{AC21372F-D4FE-433B-89B1-531616BD6247}">
      <dgm:prSet/>
      <dgm:spPr/>
      <dgm:t>
        <a:bodyPr/>
        <a:lstStyle/>
        <a:p>
          <a:endParaRPr lang="en-US" sz="2000" b="0">
            <a:latin typeface="Century Gothic" panose="020B0502020202020204" pitchFamily="34" charset="0"/>
          </a:endParaRPr>
        </a:p>
      </dgm:t>
    </dgm:pt>
    <dgm:pt modelId="{2F05BCEF-59CD-4FC8-B5C9-8EDC01A10DF7}" type="sibTrans" cxnId="{AC21372F-D4FE-433B-89B1-531616BD6247}">
      <dgm:prSet/>
      <dgm:spPr/>
      <dgm:t>
        <a:bodyPr/>
        <a:lstStyle/>
        <a:p>
          <a:endParaRPr lang="en-US" sz="2000" b="0">
            <a:latin typeface="Century Gothic" panose="020B0502020202020204" pitchFamily="34" charset="0"/>
          </a:endParaRPr>
        </a:p>
      </dgm:t>
    </dgm:pt>
    <dgm:pt modelId="{544FF49B-CF97-4257-BF8C-FA488DEE276C}">
      <dgm:prSet custT="1"/>
      <dgm:spPr/>
      <dgm:t>
        <a:bodyPr/>
        <a:lstStyle/>
        <a:p>
          <a:r>
            <a:rPr lang="en-GB" sz="2000" b="0" dirty="0" err="1">
              <a:latin typeface="Century Gothic" panose="020B0502020202020204" pitchFamily="34" charset="0"/>
            </a:rPr>
            <a:t>Verwenden</a:t>
          </a:r>
          <a:r>
            <a:rPr lang="en-GB" sz="2000" b="0" dirty="0">
              <a:latin typeface="Century Gothic" panose="020B0502020202020204" pitchFamily="34" charset="0"/>
            </a:rPr>
            <a:t> von </a:t>
          </a:r>
          <a:r>
            <a:rPr lang="en-GB" sz="2000" b="0" dirty="0" err="1">
              <a:latin typeface="Century Gothic" panose="020B0502020202020204" pitchFamily="34" charset="0"/>
            </a:rPr>
            <a:t>Antivirensoftware</a:t>
          </a:r>
          <a:r>
            <a:rPr lang="en-GB" sz="2000" b="0" dirty="0">
              <a:latin typeface="Century Gothic" panose="020B0502020202020204" pitchFamily="34" charset="0"/>
            </a:rPr>
            <a:t> und E-Mail-</a:t>
          </a:r>
          <a:r>
            <a:rPr lang="en-GB" sz="2000" b="0" dirty="0" err="1">
              <a:latin typeface="Century Gothic" panose="020B0502020202020204" pitchFamily="34" charset="0"/>
            </a:rPr>
            <a:t>Filtern</a:t>
          </a:r>
          <a:endParaRPr lang="en-US" sz="2000" b="0" dirty="0">
            <a:latin typeface="Century Gothic" panose="020B0502020202020204" pitchFamily="34" charset="0"/>
          </a:endParaRPr>
        </a:p>
      </dgm:t>
    </dgm:pt>
    <dgm:pt modelId="{E09DE015-E741-439E-9AAC-6C05CD27E013}" type="parTrans" cxnId="{CE6A2DC5-B32D-4A9E-AEE5-836CC7413F3B}">
      <dgm:prSet/>
      <dgm:spPr/>
      <dgm:t>
        <a:bodyPr/>
        <a:lstStyle/>
        <a:p>
          <a:endParaRPr lang="en-US" sz="2000" b="0">
            <a:latin typeface="Century Gothic" panose="020B0502020202020204" pitchFamily="34" charset="0"/>
          </a:endParaRPr>
        </a:p>
      </dgm:t>
    </dgm:pt>
    <dgm:pt modelId="{ABF2C19C-6C71-4FD7-A545-8B086D28AAD7}" type="sibTrans" cxnId="{CE6A2DC5-B32D-4A9E-AEE5-836CC7413F3B}">
      <dgm:prSet/>
      <dgm:spPr/>
      <dgm:t>
        <a:bodyPr/>
        <a:lstStyle/>
        <a:p>
          <a:endParaRPr lang="en-US" sz="2000" b="0">
            <a:latin typeface="Century Gothic" panose="020B0502020202020204" pitchFamily="34" charset="0"/>
          </a:endParaRPr>
        </a:p>
      </dgm:t>
    </dgm:pt>
    <dgm:pt modelId="{27FF4122-83ED-45B4-B096-5559845ACD17}">
      <dgm:prSet custT="1"/>
      <dgm:spPr/>
      <dgm:t>
        <a:bodyPr/>
        <a:lstStyle/>
        <a:p>
          <a:r>
            <a:rPr lang="en-GB" sz="2000" b="0" dirty="0" err="1">
              <a:latin typeface="Century Gothic" panose="020B0502020202020204" pitchFamily="34" charset="0"/>
            </a:rPr>
            <a:t>Informieren</a:t>
          </a:r>
          <a:r>
            <a:rPr lang="en-GB" sz="2000" b="0" dirty="0">
              <a:latin typeface="Century Gothic" panose="020B0502020202020204" pitchFamily="34" charset="0"/>
            </a:rPr>
            <a:t> Sie </a:t>
          </a:r>
          <a:r>
            <a:rPr lang="en-GB" sz="2000" b="0" dirty="0" err="1">
              <a:latin typeface="Century Gothic" panose="020B0502020202020204" pitchFamily="34" charset="0"/>
            </a:rPr>
            <a:t>sich</a:t>
          </a:r>
          <a:r>
            <a:rPr lang="en-GB" sz="2000" b="0" dirty="0">
              <a:latin typeface="Century Gothic" panose="020B0502020202020204" pitchFamily="34" charset="0"/>
            </a:rPr>
            <a:t> </a:t>
          </a:r>
          <a:r>
            <a:rPr lang="en-GB" sz="2000" b="0" dirty="0" err="1">
              <a:latin typeface="Century Gothic" panose="020B0502020202020204" pitchFamily="34" charset="0"/>
            </a:rPr>
            <a:t>über</a:t>
          </a:r>
          <a:r>
            <a:rPr lang="en-GB" sz="2000" b="0" dirty="0">
              <a:latin typeface="Century Gothic" panose="020B0502020202020204" pitchFamily="34" charset="0"/>
            </a:rPr>
            <a:t> </a:t>
          </a:r>
          <a:r>
            <a:rPr lang="en-GB" sz="2000" b="0" dirty="0" err="1">
              <a:latin typeface="Century Gothic" panose="020B0502020202020204" pitchFamily="34" charset="0"/>
            </a:rPr>
            <a:t>gängige</a:t>
          </a:r>
          <a:r>
            <a:rPr lang="en-GB" sz="2000" b="0" dirty="0">
              <a:latin typeface="Century Gothic" panose="020B0502020202020204" pitchFamily="34" charset="0"/>
            </a:rPr>
            <a:t> Phishing-</a:t>
          </a:r>
          <a:r>
            <a:rPr lang="en-GB" sz="2000" b="0" dirty="0" err="1">
              <a:latin typeface="Century Gothic" panose="020B0502020202020204" pitchFamily="34" charset="0"/>
            </a:rPr>
            <a:t>Taktiken</a:t>
          </a:r>
          <a:endParaRPr lang="en-US" sz="2000" b="0" dirty="0">
            <a:latin typeface="Century Gothic" panose="020B0502020202020204" pitchFamily="34" charset="0"/>
          </a:endParaRPr>
        </a:p>
      </dgm:t>
    </dgm:pt>
    <dgm:pt modelId="{67B0BA7E-43D9-4AC6-92AD-E287F408DC8E}" type="parTrans" cxnId="{8BB651F7-201A-43DC-B93F-732AAF323D1B}">
      <dgm:prSet/>
      <dgm:spPr/>
      <dgm:t>
        <a:bodyPr/>
        <a:lstStyle/>
        <a:p>
          <a:endParaRPr lang="en-US" sz="2000" b="0">
            <a:latin typeface="Century Gothic" panose="020B0502020202020204" pitchFamily="34" charset="0"/>
          </a:endParaRPr>
        </a:p>
      </dgm:t>
    </dgm:pt>
    <dgm:pt modelId="{DE2A2AE4-8C08-49CC-9046-551E7EB610E7}" type="sibTrans" cxnId="{8BB651F7-201A-43DC-B93F-732AAF323D1B}">
      <dgm:prSet/>
      <dgm:spPr/>
      <dgm:t>
        <a:bodyPr/>
        <a:lstStyle/>
        <a:p>
          <a:endParaRPr lang="en-US" sz="2000" b="0">
            <a:latin typeface="Century Gothic" panose="020B0502020202020204" pitchFamily="34" charset="0"/>
          </a:endParaRPr>
        </a:p>
      </dgm:t>
    </dgm:pt>
    <dgm:pt modelId="{EF69C272-AEDF-4781-9E4F-6A1C49F8956C}">
      <dgm:prSet custT="1"/>
      <dgm:spPr/>
      <dgm:t>
        <a:bodyPr/>
        <a:lstStyle/>
        <a:p>
          <a:r>
            <a:rPr lang="en-GB" sz="2000" b="0" dirty="0" err="1">
              <a:latin typeface="Century Gothic" panose="020B0502020202020204" pitchFamily="34" charset="0"/>
            </a:rPr>
            <a:t>Seien</a:t>
          </a:r>
          <a:r>
            <a:rPr lang="en-GB" sz="2000" b="0" dirty="0">
              <a:latin typeface="Century Gothic" panose="020B0502020202020204" pitchFamily="34" charset="0"/>
            </a:rPr>
            <a:t> Sie </a:t>
          </a:r>
          <a:r>
            <a:rPr lang="en-GB" sz="2000" b="0" dirty="0" err="1">
              <a:latin typeface="Century Gothic" panose="020B0502020202020204" pitchFamily="34" charset="0"/>
            </a:rPr>
            <a:t>vorsichtig</a:t>
          </a:r>
          <a:r>
            <a:rPr lang="en-GB" sz="2000" b="0" dirty="0">
              <a:latin typeface="Century Gothic" panose="020B0502020202020204" pitchFamily="34" charset="0"/>
            </a:rPr>
            <a:t> in </a:t>
          </a:r>
          <a:r>
            <a:rPr lang="en-GB" sz="2000" b="0" dirty="0" err="1">
              <a:latin typeface="Century Gothic" panose="020B0502020202020204" pitchFamily="34" charset="0"/>
            </a:rPr>
            <a:t>sozialen</a:t>
          </a:r>
          <a:r>
            <a:rPr lang="en-GB" sz="2000" b="0" dirty="0">
              <a:latin typeface="Century Gothic" panose="020B0502020202020204" pitchFamily="34" charset="0"/>
            </a:rPr>
            <a:t> </a:t>
          </a:r>
          <a:r>
            <a:rPr lang="en-GB" sz="2000" b="0" dirty="0" err="1">
              <a:latin typeface="Century Gothic" panose="020B0502020202020204" pitchFamily="34" charset="0"/>
            </a:rPr>
            <a:t>Medien</a:t>
          </a:r>
          <a:r>
            <a:rPr lang="en-GB" sz="2000" b="0" dirty="0">
              <a:latin typeface="Century Gothic" panose="020B0502020202020204" pitchFamily="34" charset="0"/>
            </a:rPr>
            <a:t> und Messaging-Apps</a:t>
          </a:r>
          <a:endParaRPr lang="en-US" sz="2000" b="0" dirty="0">
            <a:latin typeface="Century Gothic" panose="020B0502020202020204" pitchFamily="34" charset="0"/>
          </a:endParaRPr>
        </a:p>
      </dgm:t>
    </dgm:pt>
    <dgm:pt modelId="{13F5678C-6C52-4D91-9527-E49BFE84AE6B}" type="parTrans" cxnId="{31D4D08B-DFFE-4ADF-87EB-541E0818B471}">
      <dgm:prSet/>
      <dgm:spPr/>
      <dgm:t>
        <a:bodyPr/>
        <a:lstStyle/>
        <a:p>
          <a:endParaRPr lang="en-US" sz="2000" b="0">
            <a:latin typeface="Century Gothic" panose="020B0502020202020204" pitchFamily="34" charset="0"/>
          </a:endParaRPr>
        </a:p>
      </dgm:t>
    </dgm:pt>
    <dgm:pt modelId="{D12ECCC6-DB49-41F8-B341-CADB903D31C7}" type="sibTrans" cxnId="{31D4D08B-DFFE-4ADF-87EB-541E0818B471}">
      <dgm:prSet/>
      <dgm:spPr/>
      <dgm:t>
        <a:bodyPr/>
        <a:lstStyle/>
        <a:p>
          <a:endParaRPr lang="en-US" sz="2000" b="0">
            <a:latin typeface="Century Gothic" panose="020B0502020202020204" pitchFamily="34" charset="0"/>
          </a:endParaRPr>
        </a:p>
      </dgm:t>
    </dgm:pt>
    <dgm:pt modelId="{B40C3104-DCFF-481B-83D5-F1112E701315}">
      <dgm:prSet custT="1"/>
      <dgm:spPr/>
      <dgm:t>
        <a:bodyPr/>
        <a:lstStyle/>
        <a:p>
          <a:r>
            <a:rPr lang="en-GB" sz="2000" b="0" dirty="0" err="1">
              <a:latin typeface="Century Gothic" panose="020B0502020202020204" pitchFamily="34" charset="0"/>
            </a:rPr>
            <a:t>Melden</a:t>
          </a:r>
          <a:r>
            <a:rPr lang="en-GB" sz="2000" b="0" dirty="0">
              <a:latin typeface="Century Gothic" panose="020B0502020202020204" pitchFamily="34" charset="0"/>
            </a:rPr>
            <a:t> Sie </a:t>
          </a:r>
          <a:r>
            <a:rPr lang="en-GB" sz="2000" b="0" dirty="0" err="1">
              <a:latin typeface="Century Gothic" panose="020B0502020202020204" pitchFamily="34" charset="0"/>
            </a:rPr>
            <a:t>verdächtige</a:t>
          </a:r>
          <a:r>
            <a:rPr lang="en-GB" sz="2000" b="0" dirty="0">
              <a:latin typeface="Century Gothic" panose="020B0502020202020204" pitchFamily="34" charset="0"/>
            </a:rPr>
            <a:t> </a:t>
          </a:r>
          <a:r>
            <a:rPr lang="en-GB" sz="2000" b="0" dirty="0" err="1">
              <a:latin typeface="Century Gothic" panose="020B0502020202020204" pitchFamily="34" charset="0"/>
            </a:rPr>
            <a:t>Aktivitäten</a:t>
          </a:r>
          <a:endParaRPr lang="en-US" sz="2000" b="0" dirty="0">
            <a:latin typeface="Century Gothic" panose="020B0502020202020204" pitchFamily="34" charset="0"/>
          </a:endParaRPr>
        </a:p>
      </dgm:t>
    </dgm:pt>
    <dgm:pt modelId="{A97D6CF4-C736-472A-A7C8-8612A8BAA7A3}" type="parTrans" cxnId="{3BA65CAE-AA24-4BF7-BD09-57CCAB6331D2}">
      <dgm:prSet/>
      <dgm:spPr/>
      <dgm:t>
        <a:bodyPr/>
        <a:lstStyle/>
        <a:p>
          <a:endParaRPr lang="en-US" sz="2000" b="0">
            <a:latin typeface="Century Gothic" panose="020B0502020202020204" pitchFamily="34" charset="0"/>
          </a:endParaRPr>
        </a:p>
      </dgm:t>
    </dgm:pt>
    <dgm:pt modelId="{3052212E-7886-4DA2-B28C-0BA6880A8FB6}" type="sibTrans" cxnId="{3BA65CAE-AA24-4BF7-BD09-57CCAB6331D2}">
      <dgm:prSet/>
      <dgm:spPr/>
      <dgm:t>
        <a:bodyPr/>
        <a:lstStyle/>
        <a:p>
          <a:endParaRPr lang="en-US" sz="2000" b="0">
            <a:latin typeface="Century Gothic" panose="020B0502020202020204" pitchFamily="34" charset="0"/>
          </a:endParaRPr>
        </a:p>
      </dgm:t>
    </dgm:pt>
    <dgm:pt modelId="{5612F39D-42A6-47FE-8F1C-16B5981FD97A}">
      <dgm:prSet custT="1"/>
      <dgm:spPr/>
      <dgm:t>
        <a:bodyPr/>
        <a:lstStyle/>
        <a:p>
          <a:r>
            <a:rPr lang="en-US" sz="2000" b="0" dirty="0" err="1">
              <a:latin typeface="Century Gothic" panose="020B0502020202020204" pitchFamily="34" charset="0"/>
            </a:rPr>
            <a:t>Überprüfen</a:t>
          </a:r>
          <a:endParaRPr lang="en-US" sz="2000" b="0" dirty="0">
            <a:latin typeface="Century Gothic" panose="020B0502020202020204" pitchFamily="34" charset="0"/>
          </a:endParaRPr>
        </a:p>
      </dgm:t>
    </dgm:pt>
    <dgm:pt modelId="{49647D46-1E64-4C47-B698-D76B99E60241}" type="sibTrans" cxnId="{9D990F37-C181-4451-8740-D3DAE2F1666D}">
      <dgm:prSet/>
      <dgm:spPr/>
      <dgm:t>
        <a:bodyPr/>
        <a:lstStyle/>
        <a:p>
          <a:endParaRPr lang="en-US" sz="2000" b="0">
            <a:latin typeface="Century Gothic" panose="020B0502020202020204" pitchFamily="34" charset="0"/>
          </a:endParaRPr>
        </a:p>
      </dgm:t>
    </dgm:pt>
    <dgm:pt modelId="{83578F6E-BC5B-4C9B-A86F-1C6476094181}" type="parTrans" cxnId="{9D990F37-C181-4451-8740-D3DAE2F1666D}">
      <dgm:prSet/>
      <dgm:spPr/>
      <dgm:t>
        <a:bodyPr/>
        <a:lstStyle/>
        <a:p>
          <a:endParaRPr lang="en-US" sz="2000" b="0">
            <a:latin typeface="Century Gothic" panose="020B0502020202020204" pitchFamily="34" charset="0"/>
          </a:endParaRPr>
        </a:p>
      </dgm:t>
    </dgm:pt>
    <dgm:pt modelId="{FEA7CF78-7390-42B8-87DC-626591E99560}">
      <dgm:prSet custT="1"/>
      <dgm:spPr/>
      <dgm:t>
        <a:bodyPr/>
        <a:lstStyle/>
        <a:p>
          <a:r>
            <a:rPr lang="en-US" sz="2000" b="0" dirty="0" err="1">
              <a:latin typeface="Century Gothic" panose="020B0502020202020204" pitchFamily="34" charset="0"/>
            </a:rPr>
            <a:t>Vorsicht</a:t>
          </a:r>
          <a:endParaRPr lang="en-US" sz="2000" b="0" dirty="0">
            <a:latin typeface="Century Gothic" panose="020B0502020202020204" pitchFamily="34" charset="0"/>
          </a:endParaRPr>
        </a:p>
      </dgm:t>
    </dgm:pt>
    <dgm:pt modelId="{2E5AA9EF-1ED1-42DF-95D2-1561B2E166AD}" type="sibTrans" cxnId="{563C5DA0-CFBE-46BB-AB12-A6500B7268CA}">
      <dgm:prSet/>
      <dgm:spPr/>
      <dgm:t>
        <a:bodyPr/>
        <a:lstStyle/>
        <a:p>
          <a:endParaRPr lang="en-US" sz="2000" b="0">
            <a:latin typeface="Century Gothic" panose="020B0502020202020204" pitchFamily="34" charset="0"/>
          </a:endParaRPr>
        </a:p>
      </dgm:t>
    </dgm:pt>
    <dgm:pt modelId="{5F129C7C-61A5-4AC5-A4F0-30A44979412C}" type="parTrans" cxnId="{563C5DA0-CFBE-46BB-AB12-A6500B7268CA}">
      <dgm:prSet/>
      <dgm:spPr/>
      <dgm:t>
        <a:bodyPr/>
        <a:lstStyle/>
        <a:p>
          <a:endParaRPr lang="en-US" sz="2000" b="0">
            <a:latin typeface="Century Gothic" panose="020B0502020202020204" pitchFamily="34" charset="0"/>
          </a:endParaRPr>
        </a:p>
      </dgm:t>
    </dgm:pt>
    <dgm:pt modelId="{E88E43C3-C298-4ABC-BC53-950D57009CC7}">
      <dgm:prSet custT="1"/>
      <dgm:spPr/>
      <dgm:t>
        <a:bodyPr/>
        <a:lstStyle/>
        <a:p>
          <a:r>
            <a:rPr lang="en-US" sz="2000" b="0" dirty="0" err="1">
              <a:latin typeface="Century Gothic" panose="020B0502020202020204" pitchFamily="34" charset="0"/>
            </a:rPr>
            <a:t>Vermeiden</a:t>
          </a:r>
          <a:endParaRPr lang="en-US" sz="2000" b="0" dirty="0">
            <a:latin typeface="Century Gothic" panose="020B0502020202020204" pitchFamily="34" charset="0"/>
          </a:endParaRPr>
        </a:p>
      </dgm:t>
    </dgm:pt>
    <dgm:pt modelId="{995608B9-0C64-4E24-A41F-7979CE14D870}" type="sibTrans" cxnId="{DA383C2F-D413-43AD-9C44-10B8D42633DF}">
      <dgm:prSet/>
      <dgm:spPr/>
      <dgm:t>
        <a:bodyPr/>
        <a:lstStyle/>
        <a:p>
          <a:endParaRPr lang="en-US" sz="2000" b="0">
            <a:latin typeface="Century Gothic" panose="020B0502020202020204" pitchFamily="34" charset="0"/>
          </a:endParaRPr>
        </a:p>
      </dgm:t>
    </dgm:pt>
    <dgm:pt modelId="{4CCFE4F7-1D36-4BF1-9D22-33BD50444AF6}" type="parTrans" cxnId="{DA383C2F-D413-43AD-9C44-10B8D42633DF}">
      <dgm:prSet/>
      <dgm:spPr/>
      <dgm:t>
        <a:bodyPr/>
        <a:lstStyle/>
        <a:p>
          <a:endParaRPr lang="en-US" sz="2000" b="0">
            <a:latin typeface="Century Gothic" panose="020B0502020202020204" pitchFamily="34" charset="0"/>
          </a:endParaRPr>
        </a:p>
      </dgm:t>
    </dgm:pt>
    <dgm:pt modelId="{6276FAA6-280D-46A5-AD9C-07E11DB25C27}">
      <dgm:prSet custT="1"/>
      <dgm:spPr/>
      <dgm:t>
        <a:bodyPr/>
        <a:lstStyle/>
        <a:p>
          <a:r>
            <a:rPr lang="en-US" sz="2000" b="0" dirty="0" err="1">
              <a:latin typeface="Century Gothic" panose="020B0502020202020204" pitchFamily="34" charset="0"/>
            </a:rPr>
            <a:t>Anvisieren</a:t>
          </a:r>
          <a:endParaRPr lang="en-US" sz="2000" b="0" dirty="0">
            <a:latin typeface="Century Gothic" panose="020B0502020202020204" pitchFamily="34" charset="0"/>
          </a:endParaRPr>
        </a:p>
      </dgm:t>
    </dgm:pt>
    <dgm:pt modelId="{2F37FA34-540B-4E9D-AF6B-B14983A0338E}" type="sibTrans" cxnId="{A052929B-0C15-4A70-BD54-2392511F1233}">
      <dgm:prSet/>
      <dgm:spPr/>
      <dgm:t>
        <a:bodyPr/>
        <a:lstStyle/>
        <a:p>
          <a:endParaRPr lang="en-US" sz="2000" b="0">
            <a:latin typeface="Century Gothic" panose="020B0502020202020204" pitchFamily="34" charset="0"/>
          </a:endParaRPr>
        </a:p>
      </dgm:t>
    </dgm:pt>
    <dgm:pt modelId="{07FFCAA7-397F-40EF-A25B-C26064396A0C}" type="parTrans" cxnId="{A052929B-0C15-4A70-BD54-2392511F1233}">
      <dgm:prSet/>
      <dgm:spPr/>
      <dgm:t>
        <a:bodyPr/>
        <a:lstStyle/>
        <a:p>
          <a:endParaRPr lang="en-US" sz="2000" b="0">
            <a:latin typeface="Century Gothic" panose="020B0502020202020204" pitchFamily="34" charset="0"/>
          </a:endParaRPr>
        </a:p>
      </dgm:t>
    </dgm:pt>
    <dgm:pt modelId="{381D9298-38CC-4779-8A26-13CB25C2899B}">
      <dgm:prSet custT="1"/>
      <dgm:spPr/>
      <dgm:t>
        <a:bodyPr/>
        <a:lstStyle/>
        <a:p>
          <a:r>
            <a:rPr lang="en-US" sz="2000" b="0" dirty="0" err="1">
              <a:latin typeface="Century Gothic" panose="020B0502020202020204" pitchFamily="34" charset="0"/>
            </a:rPr>
            <a:t>Prüfen</a:t>
          </a:r>
          <a:endParaRPr lang="en-US" sz="2000" b="0" dirty="0">
            <a:latin typeface="Century Gothic" panose="020B0502020202020204" pitchFamily="34" charset="0"/>
          </a:endParaRPr>
        </a:p>
      </dgm:t>
    </dgm:pt>
    <dgm:pt modelId="{FB916C5E-ADC0-4D6C-8F3D-DADF94580DEE}" type="sibTrans" cxnId="{DBDE1FCB-14A5-43EC-8CF3-FDF3DB392B68}">
      <dgm:prSet/>
      <dgm:spPr/>
      <dgm:t>
        <a:bodyPr/>
        <a:lstStyle/>
        <a:p>
          <a:endParaRPr lang="en-US" sz="2000" b="0">
            <a:latin typeface="Century Gothic" panose="020B0502020202020204" pitchFamily="34" charset="0"/>
          </a:endParaRPr>
        </a:p>
      </dgm:t>
    </dgm:pt>
    <dgm:pt modelId="{94A4A750-9447-44EE-8E24-A30B32785BFD}" type="parTrans" cxnId="{DBDE1FCB-14A5-43EC-8CF3-FDF3DB392B68}">
      <dgm:prSet/>
      <dgm:spPr/>
      <dgm:t>
        <a:bodyPr/>
        <a:lstStyle/>
        <a:p>
          <a:endParaRPr lang="en-US" sz="2000" b="0">
            <a:latin typeface="Century Gothic" panose="020B0502020202020204" pitchFamily="34" charset="0"/>
          </a:endParaRPr>
        </a:p>
      </dgm:t>
    </dgm:pt>
    <dgm:pt modelId="{711A2CDB-FD96-4346-B269-3BC6325D69A2}">
      <dgm:prSet custT="1"/>
      <dgm:spPr/>
      <dgm:t>
        <a:bodyPr/>
        <a:lstStyle/>
        <a:p>
          <a:r>
            <a:rPr lang="en-US" sz="2000" b="0" dirty="0" err="1">
              <a:latin typeface="Century Gothic" panose="020B0502020202020204" pitchFamily="34" charset="0"/>
            </a:rPr>
            <a:t>Überprüfen</a:t>
          </a:r>
          <a:endParaRPr lang="en-US" sz="2000" b="0" dirty="0">
            <a:latin typeface="Century Gothic" panose="020B0502020202020204" pitchFamily="34" charset="0"/>
          </a:endParaRPr>
        </a:p>
      </dgm:t>
    </dgm:pt>
    <dgm:pt modelId="{82F158D7-B24D-4B26-808C-ED6593938D16}" type="sibTrans" cxnId="{317BBA3C-C396-4E86-A9CA-A3D229EDFDB1}">
      <dgm:prSet/>
      <dgm:spPr/>
      <dgm:t>
        <a:bodyPr/>
        <a:lstStyle/>
        <a:p>
          <a:endParaRPr lang="en-US" sz="2000" b="0">
            <a:latin typeface="Century Gothic" panose="020B0502020202020204" pitchFamily="34" charset="0"/>
          </a:endParaRPr>
        </a:p>
      </dgm:t>
    </dgm:pt>
    <dgm:pt modelId="{9954876E-E87C-427A-8C4B-6F875A07E09E}" type="parTrans" cxnId="{317BBA3C-C396-4E86-A9CA-A3D229EDFDB1}">
      <dgm:prSet/>
      <dgm:spPr/>
      <dgm:t>
        <a:bodyPr/>
        <a:lstStyle/>
        <a:p>
          <a:endParaRPr lang="en-US" sz="2000" b="0">
            <a:latin typeface="Century Gothic" panose="020B0502020202020204" pitchFamily="34" charset="0"/>
          </a:endParaRPr>
        </a:p>
      </dgm:t>
    </dgm:pt>
    <dgm:pt modelId="{9E4B440C-93B4-4826-953B-B7EBF44F19F3}">
      <dgm:prSet custT="1"/>
      <dgm:spPr/>
      <dgm:t>
        <a:bodyPr/>
        <a:lstStyle/>
        <a:p>
          <a:r>
            <a:rPr lang="en-US" sz="2000" b="0" dirty="0" err="1">
              <a:latin typeface="Century Gothic" panose="020B0502020202020204" pitchFamily="34" charset="0"/>
            </a:rPr>
            <a:t>Berichten</a:t>
          </a:r>
          <a:endParaRPr lang="en-US" sz="2000" b="0" dirty="0">
            <a:latin typeface="Century Gothic" panose="020B0502020202020204" pitchFamily="34" charset="0"/>
          </a:endParaRPr>
        </a:p>
      </dgm:t>
    </dgm:pt>
    <dgm:pt modelId="{BBE19A16-7F54-4FEB-BAC2-9A2D693E1748}" type="sibTrans" cxnId="{D345C8AA-1A70-4647-9B8D-7D797630187D}">
      <dgm:prSet/>
      <dgm:spPr/>
      <dgm:t>
        <a:bodyPr/>
        <a:lstStyle/>
        <a:p>
          <a:endParaRPr lang="en-US" sz="2000" b="0">
            <a:latin typeface="Century Gothic" panose="020B0502020202020204" pitchFamily="34" charset="0"/>
          </a:endParaRPr>
        </a:p>
      </dgm:t>
    </dgm:pt>
    <dgm:pt modelId="{13A54C39-C5AC-40A7-98E0-0E58CC4A0F8E}" type="parTrans" cxnId="{D345C8AA-1A70-4647-9B8D-7D797630187D}">
      <dgm:prSet/>
      <dgm:spPr/>
      <dgm:t>
        <a:bodyPr/>
        <a:lstStyle/>
        <a:p>
          <a:endParaRPr lang="en-US" sz="2000" b="0">
            <a:latin typeface="Century Gothic" panose="020B0502020202020204" pitchFamily="34" charset="0"/>
          </a:endParaRPr>
        </a:p>
      </dgm:t>
    </dgm:pt>
    <dgm:pt modelId="{91CA9AB2-8DCD-4FE8-8492-05F4CD84D44A}">
      <dgm:prSet custT="1"/>
      <dgm:spPr/>
      <dgm:t>
        <a:bodyPr/>
        <a:lstStyle/>
        <a:p>
          <a:r>
            <a:rPr lang="en-US" sz="2000" b="0" dirty="0" err="1">
              <a:latin typeface="Century Gothic" panose="020B0502020202020204" pitchFamily="34" charset="0"/>
            </a:rPr>
            <a:t>Vorsichtig</a:t>
          </a:r>
          <a:r>
            <a:rPr lang="en-US" sz="2000" b="0" dirty="0">
              <a:latin typeface="Century Gothic" panose="020B0502020202020204" pitchFamily="34" charset="0"/>
            </a:rPr>
            <a:t> sein</a:t>
          </a:r>
        </a:p>
      </dgm:t>
    </dgm:pt>
    <dgm:pt modelId="{62881553-2ACD-4518-AB91-812FBB83A9F5}" type="sibTrans" cxnId="{66A84133-93E7-4A27-B945-D6F538A33919}">
      <dgm:prSet/>
      <dgm:spPr/>
      <dgm:t>
        <a:bodyPr/>
        <a:lstStyle/>
        <a:p>
          <a:endParaRPr lang="en-US" sz="2000" b="0">
            <a:latin typeface="Century Gothic" panose="020B0502020202020204" pitchFamily="34" charset="0"/>
          </a:endParaRPr>
        </a:p>
      </dgm:t>
    </dgm:pt>
    <dgm:pt modelId="{C2840AA9-63BC-462A-95D6-1F204C52D870}" type="parTrans" cxnId="{66A84133-93E7-4A27-B945-D6F538A33919}">
      <dgm:prSet/>
      <dgm:spPr/>
      <dgm:t>
        <a:bodyPr/>
        <a:lstStyle/>
        <a:p>
          <a:endParaRPr lang="en-US" sz="2000" b="0">
            <a:latin typeface="Century Gothic" panose="020B0502020202020204" pitchFamily="34" charset="0"/>
          </a:endParaRPr>
        </a:p>
      </dgm:t>
    </dgm:pt>
    <dgm:pt modelId="{AF18A8C5-50DF-4572-A196-528AD1C68B67}">
      <dgm:prSet custT="1"/>
      <dgm:spPr/>
      <dgm:t>
        <a:bodyPr/>
        <a:lstStyle/>
        <a:p>
          <a:r>
            <a:rPr lang="en-US" sz="2000" b="0" dirty="0" err="1">
              <a:latin typeface="Century Gothic" panose="020B0502020202020204" pitchFamily="34" charset="0"/>
            </a:rPr>
            <a:t>Aufklären</a:t>
          </a:r>
          <a:endParaRPr lang="en-US" sz="2000" b="0" dirty="0">
            <a:latin typeface="Century Gothic" panose="020B0502020202020204" pitchFamily="34" charset="0"/>
          </a:endParaRPr>
        </a:p>
      </dgm:t>
    </dgm:pt>
    <dgm:pt modelId="{1D0A58E0-88BA-40CA-8EEF-F1CF97B3385E}" type="sibTrans" cxnId="{1087544A-BE46-4F8E-926E-4BB9A57E1EE9}">
      <dgm:prSet/>
      <dgm:spPr/>
      <dgm:t>
        <a:bodyPr/>
        <a:lstStyle/>
        <a:p>
          <a:endParaRPr lang="en-US" sz="2000" b="0">
            <a:latin typeface="Century Gothic" panose="020B0502020202020204" pitchFamily="34" charset="0"/>
          </a:endParaRPr>
        </a:p>
      </dgm:t>
    </dgm:pt>
    <dgm:pt modelId="{86690C53-94C5-4A4F-A055-EF8CEB4FA63E}" type="parTrans" cxnId="{1087544A-BE46-4F8E-926E-4BB9A57E1EE9}">
      <dgm:prSet/>
      <dgm:spPr/>
      <dgm:t>
        <a:bodyPr/>
        <a:lstStyle/>
        <a:p>
          <a:endParaRPr lang="en-US" sz="2000" b="0">
            <a:latin typeface="Century Gothic" panose="020B0502020202020204" pitchFamily="34" charset="0"/>
          </a:endParaRPr>
        </a:p>
      </dgm:t>
    </dgm:pt>
    <dgm:pt modelId="{DEC9C69B-BF4B-42E3-A597-0921FE9B640F}">
      <dgm:prSet custT="1"/>
      <dgm:spPr/>
      <dgm:t>
        <a:bodyPr/>
        <a:lstStyle/>
        <a:p>
          <a:r>
            <a:rPr lang="en-US" sz="2000" b="0" dirty="0" err="1">
              <a:latin typeface="Century Gothic" panose="020B0502020202020204" pitchFamily="34" charset="0"/>
            </a:rPr>
            <a:t>Verwenden</a:t>
          </a:r>
          <a:endParaRPr lang="en-US" sz="2000" b="0" dirty="0">
            <a:latin typeface="Century Gothic" panose="020B0502020202020204" pitchFamily="34" charset="0"/>
          </a:endParaRPr>
        </a:p>
      </dgm:t>
    </dgm:pt>
    <dgm:pt modelId="{61D97442-BC35-4E58-A979-898DFBA80FC8}" type="sibTrans" cxnId="{B84BACE3-3ED7-4202-BFB0-DE4C18A54D1A}">
      <dgm:prSet/>
      <dgm:spPr/>
      <dgm:t>
        <a:bodyPr/>
        <a:lstStyle/>
        <a:p>
          <a:endParaRPr lang="en-US" sz="2000" b="0">
            <a:latin typeface="Century Gothic" panose="020B0502020202020204" pitchFamily="34" charset="0"/>
          </a:endParaRPr>
        </a:p>
      </dgm:t>
    </dgm:pt>
    <dgm:pt modelId="{3CBFAA6B-01B1-4E03-A077-B9992D86F38B}" type="parTrans" cxnId="{B84BACE3-3ED7-4202-BFB0-DE4C18A54D1A}">
      <dgm:prSet/>
      <dgm:spPr/>
      <dgm:t>
        <a:bodyPr/>
        <a:lstStyle/>
        <a:p>
          <a:endParaRPr lang="en-US" sz="2000" b="0">
            <a:latin typeface="Century Gothic" panose="020B0502020202020204" pitchFamily="34" charset="0"/>
          </a:endParaRPr>
        </a:p>
      </dgm:t>
    </dgm:pt>
    <dgm:pt modelId="{93A7D164-21E4-4325-9155-D450B2A8E612}" type="pres">
      <dgm:prSet presAssocID="{2F133095-970F-44F2-AB09-E7563A257CB5}" presName="Name0" presStyleCnt="0">
        <dgm:presLayoutVars>
          <dgm:dir/>
          <dgm:animLvl val="lvl"/>
          <dgm:resizeHandles val="exact"/>
        </dgm:presLayoutVars>
      </dgm:prSet>
      <dgm:spPr/>
    </dgm:pt>
    <dgm:pt modelId="{14BEE8D4-1A85-4A02-A23A-DAC8223DAA14}" type="pres">
      <dgm:prSet presAssocID="{9E4B440C-93B4-4826-953B-B7EBF44F19F3}" presName="boxAndChildren" presStyleCnt="0"/>
      <dgm:spPr/>
    </dgm:pt>
    <dgm:pt modelId="{FA5D7C2E-4A35-4FDB-8018-0085721EB62F}" type="pres">
      <dgm:prSet presAssocID="{9E4B440C-93B4-4826-953B-B7EBF44F19F3}" presName="parentTextBox" presStyleLbl="alignNode1" presStyleIdx="0" presStyleCnt="10"/>
      <dgm:spPr/>
    </dgm:pt>
    <dgm:pt modelId="{A1D80F8B-67A0-432B-8661-7AE797D2C3AF}" type="pres">
      <dgm:prSet presAssocID="{9E4B440C-93B4-4826-953B-B7EBF44F19F3}" presName="descendantBox" presStyleLbl="bgAccFollowNode1" presStyleIdx="0" presStyleCnt="10"/>
      <dgm:spPr/>
    </dgm:pt>
    <dgm:pt modelId="{671C3217-EE25-40C7-A6CD-AB873550B974}" type="pres">
      <dgm:prSet presAssocID="{62881553-2ACD-4518-AB91-812FBB83A9F5}" presName="sp" presStyleCnt="0"/>
      <dgm:spPr/>
    </dgm:pt>
    <dgm:pt modelId="{1B5EE87C-7D95-4B2F-BCC1-45677E02B2B6}" type="pres">
      <dgm:prSet presAssocID="{91CA9AB2-8DCD-4FE8-8492-05F4CD84D44A}" presName="arrowAndChildren" presStyleCnt="0"/>
      <dgm:spPr/>
    </dgm:pt>
    <dgm:pt modelId="{629ADFFF-87E2-4AEA-8656-9FB76E332D64}" type="pres">
      <dgm:prSet presAssocID="{91CA9AB2-8DCD-4FE8-8492-05F4CD84D44A}" presName="parentTextArrow" presStyleLbl="node1" presStyleIdx="0" presStyleCnt="0"/>
      <dgm:spPr/>
    </dgm:pt>
    <dgm:pt modelId="{0F7987D2-831B-42D9-9FE0-C6D98B35E144}" type="pres">
      <dgm:prSet presAssocID="{91CA9AB2-8DCD-4FE8-8492-05F4CD84D44A}" presName="arrow" presStyleLbl="alignNode1" presStyleIdx="1" presStyleCnt="10"/>
      <dgm:spPr/>
    </dgm:pt>
    <dgm:pt modelId="{2664C3CE-67DF-40BD-9B2A-7806D2B8581F}" type="pres">
      <dgm:prSet presAssocID="{91CA9AB2-8DCD-4FE8-8492-05F4CD84D44A}" presName="descendantArrow" presStyleLbl="bgAccFollowNode1" presStyleIdx="1" presStyleCnt="10"/>
      <dgm:spPr/>
    </dgm:pt>
    <dgm:pt modelId="{8C8F2645-3513-4A63-9D0C-36BF34921F6D}" type="pres">
      <dgm:prSet presAssocID="{1D0A58E0-88BA-40CA-8EEF-F1CF97B3385E}" presName="sp" presStyleCnt="0"/>
      <dgm:spPr/>
    </dgm:pt>
    <dgm:pt modelId="{05B518D1-90B5-47DC-9A85-A5BC09623B36}" type="pres">
      <dgm:prSet presAssocID="{AF18A8C5-50DF-4572-A196-528AD1C68B67}" presName="arrowAndChildren" presStyleCnt="0"/>
      <dgm:spPr/>
    </dgm:pt>
    <dgm:pt modelId="{565B5EB2-5782-4820-827A-325D853C547A}" type="pres">
      <dgm:prSet presAssocID="{AF18A8C5-50DF-4572-A196-528AD1C68B67}" presName="parentTextArrow" presStyleLbl="node1" presStyleIdx="0" presStyleCnt="0"/>
      <dgm:spPr/>
    </dgm:pt>
    <dgm:pt modelId="{0E0CED74-8F63-4E34-9FB7-B5F7AF7300A3}" type="pres">
      <dgm:prSet presAssocID="{AF18A8C5-50DF-4572-A196-528AD1C68B67}" presName="arrow" presStyleLbl="alignNode1" presStyleIdx="2" presStyleCnt="10"/>
      <dgm:spPr/>
    </dgm:pt>
    <dgm:pt modelId="{208D193F-99E8-4997-B416-82B009784C50}" type="pres">
      <dgm:prSet presAssocID="{AF18A8C5-50DF-4572-A196-528AD1C68B67}" presName="descendantArrow" presStyleLbl="bgAccFollowNode1" presStyleIdx="2" presStyleCnt="10"/>
      <dgm:spPr/>
    </dgm:pt>
    <dgm:pt modelId="{7BD61814-C619-456A-AB8E-7C68798C17FC}" type="pres">
      <dgm:prSet presAssocID="{61D97442-BC35-4E58-A979-898DFBA80FC8}" presName="sp" presStyleCnt="0"/>
      <dgm:spPr/>
    </dgm:pt>
    <dgm:pt modelId="{9DBDEA2D-0064-4045-8208-3C455C86BA83}" type="pres">
      <dgm:prSet presAssocID="{DEC9C69B-BF4B-42E3-A597-0921FE9B640F}" presName="arrowAndChildren" presStyleCnt="0"/>
      <dgm:spPr/>
    </dgm:pt>
    <dgm:pt modelId="{2B0361D0-6759-481A-8CF6-9FD8980E33D7}" type="pres">
      <dgm:prSet presAssocID="{DEC9C69B-BF4B-42E3-A597-0921FE9B640F}" presName="parentTextArrow" presStyleLbl="node1" presStyleIdx="0" presStyleCnt="0"/>
      <dgm:spPr/>
    </dgm:pt>
    <dgm:pt modelId="{5823E15B-5C4D-4591-AC00-74CC6E5DDC91}" type="pres">
      <dgm:prSet presAssocID="{DEC9C69B-BF4B-42E3-A597-0921FE9B640F}" presName="arrow" presStyleLbl="alignNode1" presStyleIdx="3" presStyleCnt="10"/>
      <dgm:spPr/>
    </dgm:pt>
    <dgm:pt modelId="{46E32521-47E7-4C6B-915E-3CE44935FEFD}" type="pres">
      <dgm:prSet presAssocID="{DEC9C69B-BF4B-42E3-A597-0921FE9B640F}" presName="descendantArrow" presStyleLbl="bgAccFollowNode1" presStyleIdx="3" presStyleCnt="10"/>
      <dgm:spPr/>
    </dgm:pt>
    <dgm:pt modelId="{1A86661A-BDC8-41F3-9430-70333F430A7A}" type="pres">
      <dgm:prSet presAssocID="{49647D46-1E64-4C47-B698-D76B99E60241}" presName="sp" presStyleCnt="0"/>
      <dgm:spPr/>
    </dgm:pt>
    <dgm:pt modelId="{57FAF258-A96F-46FA-83BB-A21F3CC204BA}" type="pres">
      <dgm:prSet presAssocID="{5612F39D-42A6-47FE-8F1C-16B5981FD97A}" presName="arrowAndChildren" presStyleCnt="0"/>
      <dgm:spPr/>
    </dgm:pt>
    <dgm:pt modelId="{4B2B016F-BDC4-472F-A8D0-D23533A00C24}" type="pres">
      <dgm:prSet presAssocID="{5612F39D-42A6-47FE-8F1C-16B5981FD97A}" presName="parentTextArrow" presStyleLbl="node1" presStyleIdx="0" presStyleCnt="0"/>
      <dgm:spPr/>
    </dgm:pt>
    <dgm:pt modelId="{98246BB0-3353-4486-8D2B-105758B51314}" type="pres">
      <dgm:prSet presAssocID="{5612F39D-42A6-47FE-8F1C-16B5981FD97A}" presName="arrow" presStyleLbl="alignNode1" presStyleIdx="4" presStyleCnt="10"/>
      <dgm:spPr/>
    </dgm:pt>
    <dgm:pt modelId="{759517FD-4457-4A7A-BC00-A086A616CC6A}" type="pres">
      <dgm:prSet presAssocID="{5612F39D-42A6-47FE-8F1C-16B5981FD97A}" presName="descendantArrow" presStyleLbl="bgAccFollowNode1" presStyleIdx="4" presStyleCnt="10"/>
      <dgm:spPr/>
    </dgm:pt>
    <dgm:pt modelId="{BD83844E-EDE6-4A5F-A182-43A127F7EA93}" type="pres">
      <dgm:prSet presAssocID="{2E5AA9EF-1ED1-42DF-95D2-1561B2E166AD}" presName="sp" presStyleCnt="0"/>
      <dgm:spPr/>
    </dgm:pt>
    <dgm:pt modelId="{BEB31B01-5500-4021-A966-7E5B65967CD9}" type="pres">
      <dgm:prSet presAssocID="{FEA7CF78-7390-42B8-87DC-626591E99560}" presName="arrowAndChildren" presStyleCnt="0"/>
      <dgm:spPr/>
    </dgm:pt>
    <dgm:pt modelId="{4BA31BBF-E9B4-46E6-9996-09DCA3CA87D1}" type="pres">
      <dgm:prSet presAssocID="{FEA7CF78-7390-42B8-87DC-626591E99560}" presName="parentTextArrow" presStyleLbl="node1" presStyleIdx="0" presStyleCnt="0"/>
      <dgm:spPr/>
    </dgm:pt>
    <dgm:pt modelId="{64735089-8F48-43EC-AD88-DCC2BFCEC8A1}" type="pres">
      <dgm:prSet presAssocID="{FEA7CF78-7390-42B8-87DC-626591E99560}" presName="arrow" presStyleLbl="alignNode1" presStyleIdx="5" presStyleCnt="10"/>
      <dgm:spPr/>
    </dgm:pt>
    <dgm:pt modelId="{41ECF293-B9E2-4E86-8E98-058ABA8A98F1}" type="pres">
      <dgm:prSet presAssocID="{FEA7CF78-7390-42B8-87DC-626591E99560}" presName="descendantArrow" presStyleLbl="bgAccFollowNode1" presStyleIdx="5" presStyleCnt="10"/>
      <dgm:spPr/>
    </dgm:pt>
    <dgm:pt modelId="{17D0CC6F-F745-4B51-B46A-8EB6BA8C1B1F}" type="pres">
      <dgm:prSet presAssocID="{995608B9-0C64-4E24-A41F-7979CE14D870}" presName="sp" presStyleCnt="0"/>
      <dgm:spPr/>
    </dgm:pt>
    <dgm:pt modelId="{814D264A-237D-41C2-9BF8-9266F8AE7EAF}" type="pres">
      <dgm:prSet presAssocID="{E88E43C3-C298-4ABC-BC53-950D57009CC7}" presName="arrowAndChildren" presStyleCnt="0"/>
      <dgm:spPr/>
    </dgm:pt>
    <dgm:pt modelId="{13F5749E-27AA-4EF5-9F7B-BA832D79BBAF}" type="pres">
      <dgm:prSet presAssocID="{E88E43C3-C298-4ABC-BC53-950D57009CC7}" presName="parentTextArrow" presStyleLbl="node1" presStyleIdx="0" presStyleCnt="0"/>
      <dgm:spPr/>
    </dgm:pt>
    <dgm:pt modelId="{4B5D5992-6A7F-4511-A4E4-1C19DA0F4696}" type="pres">
      <dgm:prSet presAssocID="{E88E43C3-C298-4ABC-BC53-950D57009CC7}" presName="arrow" presStyleLbl="alignNode1" presStyleIdx="6" presStyleCnt="10"/>
      <dgm:spPr/>
    </dgm:pt>
    <dgm:pt modelId="{DB6596FC-219F-43FD-A9F2-05F06BA757CE}" type="pres">
      <dgm:prSet presAssocID="{E88E43C3-C298-4ABC-BC53-950D57009CC7}" presName="descendantArrow" presStyleLbl="bgAccFollowNode1" presStyleIdx="6" presStyleCnt="10"/>
      <dgm:spPr/>
    </dgm:pt>
    <dgm:pt modelId="{B84A823A-D338-4883-B9E0-DE3483A64A56}" type="pres">
      <dgm:prSet presAssocID="{2F37FA34-540B-4E9D-AF6B-B14983A0338E}" presName="sp" presStyleCnt="0"/>
      <dgm:spPr/>
    </dgm:pt>
    <dgm:pt modelId="{89C8A1FF-4025-4A12-959F-2E441848077D}" type="pres">
      <dgm:prSet presAssocID="{6276FAA6-280D-46A5-AD9C-07E11DB25C27}" presName="arrowAndChildren" presStyleCnt="0"/>
      <dgm:spPr/>
    </dgm:pt>
    <dgm:pt modelId="{6C6D2CAA-89FF-437D-BB89-2E1CC7BFA17B}" type="pres">
      <dgm:prSet presAssocID="{6276FAA6-280D-46A5-AD9C-07E11DB25C27}" presName="parentTextArrow" presStyleLbl="node1" presStyleIdx="0" presStyleCnt="0"/>
      <dgm:spPr/>
    </dgm:pt>
    <dgm:pt modelId="{472D41DB-D7A1-4C29-A5A9-21ADED32BF6D}" type="pres">
      <dgm:prSet presAssocID="{6276FAA6-280D-46A5-AD9C-07E11DB25C27}" presName="arrow" presStyleLbl="alignNode1" presStyleIdx="7" presStyleCnt="10"/>
      <dgm:spPr/>
    </dgm:pt>
    <dgm:pt modelId="{0B455EDB-9B22-4A39-8FE1-E50B279F7051}" type="pres">
      <dgm:prSet presAssocID="{6276FAA6-280D-46A5-AD9C-07E11DB25C27}" presName="descendantArrow" presStyleLbl="bgAccFollowNode1" presStyleIdx="7" presStyleCnt="10"/>
      <dgm:spPr/>
    </dgm:pt>
    <dgm:pt modelId="{F6BBC734-207E-4F6B-8855-1C41D00FB2CE}" type="pres">
      <dgm:prSet presAssocID="{FB916C5E-ADC0-4D6C-8F3D-DADF94580DEE}" presName="sp" presStyleCnt="0"/>
      <dgm:spPr/>
    </dgm:pt>
    <dgm:pt modelId="{12680339-8326-474E-85E5-7DB93914B526}" type="pres">
      <dgm:prSet presAssocID="{381D9298-38CC-4779-8A26-13CB25C2899B}" presName="arrowAndChildren" presStyleCnt="0"/>
      <dgm:spPr/>
    </dgm:pt>
    <dgm:pt modelId="{C306A714-CBAE-4A6F-A2A2-D904013C40B6}" type="pres">
      <dgm:prSet presAssocID="{381D9298-38CC-4779-8A26-13CB25C2899B}" presName="parentTextArrow" presStyleLbl="node1" presStyleIdx="0" presStyleCnt="0"/>
      <dgm:spPr/>
    </dgm:pt>
    <dgm:pt modelId="{D8088E5B-75AD-4C79-90FD-1D36963CEDE2}" type="pres">
      <dgm:prSet presAssocID="{381D9298-38CC-4779-8A26-13CB25C2899B}" presName="arrow" presStyleLbl="alignNode1" presStyleIdx="8" presStyleCnt="10"/>
      <dgm:spPr/>
    </dgm:pt>
    <dgm:pt modelId="{50A6ACA8-53E4-4ECB-94F3-4EC3A1BB5074}" type="pres">
      <dgm:prSet presAssocID="{381D9298-38CC-4779-8A26-13CB25C2899B}" presName="descendantArrow" presStyleLbl="bgAccFollowNode1" presStyleIdx="8" presStyleCnt="10"/>
      <dgm:spPr/>
    </dgm:pt>
    <dgm:pt modelId="{87D15EB9-D59A-4473-8395-CFF2C29C2E67}" type="pres">
      <dgm:prSet presAssocID="{82F158D7-B24D-4B26-808C-ED6593938D16}" presName="sp" presStyleCnt="0"/>
      <dgm:spPr/>
    </dgm:pt>
    <dgm:pt modelId="{8F34EDD4-43BC-4534-863C-7A9C43A558A3}" type="pres">
      <dgm:prSet presAssocID="{711A2CDB-FD96-4346-B269-3BC6325D69A2}" presName="arrowAndChildren" presStyleCnt="0"/>
      <dgm:spPr/>
    </dgm:pt>
    <dgm:pt modelId="{6C914C48-9C0C-4BFF-AFD9-82303DC5ABAA}" type="pres">
      <dgm:prSet presAssocID="{711A2CDB-FD96-4346-B269-3BC6325D69A2}" presName="parentTextArrow" presStyleLbl="node1" presStyleIdx="0" presStyleCnt="0"/>
      <dgm:spPr/>
    </dgm:pt>
    <dgm:pt modelId="{B61E0F05-D414-4B05-A7B5-570E0351DF97}" type="pres">
      <dgm:prSet presAssocID="{711A2CDB-FD96-4346-B269-3BC6325D69A2}" presName="arrow" presStyleLbl="alignNode1" presStyleIdx="9" presStyleCnt="10"/>
      <dgm:spPr/>
    </dgm:pt>
    <dgm:pt modelId="{C1E2AC88-4506-444A-919F-C940AE13C7CE}" type="pres">
      <dgm:prSet presAssocID="{711A2CDB-FD96-4346-B269-3BC6325D69A2}" presName="descendantArrow" presStyleLbl="bgAccFollowNode1" presStyleIdx="9" presStyleCnt="10"/>
      <dgm:spPr/>
    </dgm:pt>
  </dgm:ptLst>
  <dgm:cxnLst>
    <dgm:cxn modelId="{65893D07-1F1A-4BEA-ADA6-225585ED33CE}" type="presOf" srcId="{FEA7CF78-7390-42B8-87DC-626591E99560}" destId="{4BA31BBF-E9B4-46E6-9996-09DCA3CA87D1}" srcOrd="0" destOrd="0" presId="urn:microsoft.com/office/officeart/2016/7/layout/VerticalDownArrowProcess"/>
    <dgm:cxn modelId="{75AC4A0D-1E98-44DB-9992-CE68CE107F81}" type="presOf" srcId="{CD80013E-B941-4099-A0E6-18EFD049C92C}" destId="{41ECF293-B9E2-4E86-8E98-058ABA8A98F1}" srcOrd="0" destOrd="0" presId="urn:microsoft.com/office/officeart/2016/7/layout/VerticalDownArrowProcess"/>
    <dgm:cxn modelId="{D5344721-9509-4B04-B3E5-AD89FCAF8C9D}" type="presOf" srcId="{FEA7CF78-7390-42B8-87DC-626591E99560}" destId="{64735089-8F48-43EC-AD88-DCC2BFCEC8A1}" srcOrd="1" destOrd="0" presId="urn:microsoft.com/office/officeart/2016/7/layout/VerticalDownArrowProcess"/>
    <dgm:cxn modelId="{7FF9F622-43F2-49B6-BD58-9B875F1A59D3}" type="presOf" srcId="{B40C3104-DCFF-481B-83D5-F1112E701315}" destId="{A1D80F8B-67A0-432B-8661-7AE797D2C3AF}" srcOrd="0" destOrd="0" presId="urn:microsoft.com/office/officeart/2016/7/layout/VerticalDownArrowProcess"/>
    <dgm:cxn modelId="{0883B224-3F1C-4131-BFAE-58A6875CC599}" type="presOf" srcId="{EF69C272-AEDF-4781-9E4F-6A1C49F8956C}" destId="{2664C3CE-67DF-40BD-9B2A-7806D2B8581F}" srcOrd="0" destOrd="0" presId="urn:microsoft.com/office/officeart/2016/7/layout/VerticalDownArrowProcess"/>
    <dgm:cxn modelId="{A94CC429-D069-4071-96F3-8EED24AAD524}" type="presOf" srcId="{711A2CDB-FD96-4346-B269-3BC6325D69A2}" destId="{6C914C48-9C0C-4BFF-AFD9-82303DC5ABAA}" srcOrd="0" destOrd="0" presId="urn:microsoft.com/office/officeart/2016/7/layout/VerticalDownArrowProcess"/>
    <dgm:cxn modelId="{2F1ED52A-ED9A-4CD4-920B-32137CB9FB14}" type="presOf" srcId="{381D9298-38CC-4779-8A26-13CB25C2899B}" destId="{C306A714-CBAE-4A6F-A2A2-D904013C40B6}" srcOrd="0" destOrd="0" presId="urn:microsoft.com/office/officeart/2016/7/layout/VerticalDownArrowProcess"/>
    <dgm:cxn modelId="{7DD08A2E-0963-4D35-8BF8-584BC56C2412}" type="presOf" srcId="{20E93B71-FED4-4473-B2B2-882E78AD940A}" destId="{759517FD-4457-4A7A-BC00-A086A616CC6A}" srcOrd="0" destOrd="0" presId="urn:microsoft.com/office/officeart/2016/7/layout/VerticalDownArrowProcess"/>
    <dgm:cxn modelId="{AC21372F-D4FE-433B-89B1-531616BD6247}" srcId="{5612F39D-42A6-47FE-8F1C-16B5981FD97A}" destId="{20E93B71-FED4-4473-B2B2-882E78AD940A}" srcOrd="0" destOrd="0" parTransId="{7AF17066-2284-4505-9941-2A541B8517FD}" sibTransId="{2F05BCEF-59CD-4FC8-B5C9-8EDC01A10DF7}"/>
    <dgm:cxn modelId="{DA383C2F-D413-43AD-9C44-10B8D42633DF}" srcId="{2F133095-970F-44F2-AB09-E7563A257CB5}" destId="{E88E43C3-C298-4ABC-BC53-950D57009CC7}" srcOrd="3" destOrd="0" parTransId="{4CCFE4F7-1D36-4BF1-9D22-33BD50444AF6}" sibTransId="{995608B9-0C64-4E24-A41F-7979CE14D870}"/>
    <dgm:cxn modelId="{66A84133-93E7-4A27-B945-D6F538A33919}" srcId="{2F133095-970F-44F2-AB09-E7563A257CB5}" destId="{91CA9AB2-8DCD-4FE8-8492-05F4CD84D44A}" srcOrd="8" destOrd="0" parTransId="{C2840AA9-63BC-462A-95D6-1F204C52D870}" sibTransId="{62881553-2ACD-4518-AB91-812FBB83A9F5}"/>
    <dgm:cxn modelId="{9D990F37-C181-4451-8740-D3DAE2F1666D}" srcId="{2F133095-970F-44F2-AB09-E7563A257CB5}" destId="{5612F39D-42A6-47FE-8F1C-16B5981FD97A}" srcOrd="5" destOrd="0" parTransId="{83578F6E-BC5B-4C9B-A86F-1C6476094181}" sibTransId="{49647D46-1E64-4C47-B698-D76B99E60241}"/>
    <dgm:cxn modelId="{76E06B38-5A16-41A1-B824-4EA1FE64A622}" type="presOf" srcId="{5612F39D-42A6-47FE-8F1C-16B5981FD97A}" destId="{4B2B016F-BDC4-472F-A8D0-D23533A00C24}" srcOrd="0" destOrd="0" presId="urn:microsoft.com/office/officeart/2016/7/layout/VerticalDownArrowProcess"/>
    <dgm:cxn modelId="{317BBA3C-C396-4E86-A9CA-A3D229EDFDB1}" srcId="{2F133095-970F-44F2-AB09-E7563A257CB5}" destId="{711A2CDB-FD96-4346-B269-3BC6325D69A2}" srcOrd="0" destOrd="0" parTransId="{9954876E-E87C-427A-8C4B-6F875A07E09E}" sibTransId="{82F158D7-B24D-4B26-808C-ED6593938D16}"/>
    <dgm:cxn modelId="{07B64F5D-FE6C-408E-A8E6-373A26834BC2}" type="presOf" srcId="{6EE7EA70-9FFF-41B4-9352-35C61167A7BB}" destId="{0B455EDB-9B22-4A39-8FE1-E50B279F7051}" srcOrd="0" destOrd="0" presId="urn:microsoft.com/office/officeart/2016/7/layout/VerticalDownArrowProcess"/>
    <dgm:cxn modelId="{A4E7715E-FA64-403A-8B4D-2F11BCB1BB72}" type="presOf" srcId="{91CA9AB2-8DCD-4FE8-8492-05F4CD84D44A}" destId="{0F7987D2-831B-42D9-9FE0-C6D98B35E144}" srcOrd="1" destOrd="0" presId="urn:microsoft.com/office/officeart/2016/7/layout/VerticalDownArrowProcess"/>
    <dgm:cxn modelId="{2BB9DD42-8E2B-4292-AD78-F7C4D353AC0F}" type="presOf" srcId="{5612F39D-42A6-47FE-8F1C-16B5981FD97A}" destId="{98246BB0-3353-4486-8D2B-105758B51314}" srcOrd="1" destOrd="0" presId="urn:microsoft.com/office/officeart/2016/7/layout/VerticalDownArrowProcess"/>
    <dgm:cxn modelId="{59170546-20D8-42AE-B8C4-B4469729DCE7}" type="presOf" srcId="{6276FAA6-280D-46A5-AD9C-07E11DB25C27}" destId="{472D41DB-D7A1-4C29-A5A9-21ADED32BF6D}" srcOrd="1" destOrd="0" presId="urn:microsoft.com/office/officeart/2016/7/layout/VerticalDownArrowProcess"/>
    <dgm:cxn modelId="{1087544A-BE46-4F8E-926E-4BB9A57E1EE9}" srcId="{2F133095-970F-44F2-AB09-E7563A257CB5}" destId="{AF18A8C5-50DF-4572-A196-528AD1C68B67}" srcOrd="7" destOrd="0" parTransId="{86690C53-94C5-4A4F-A055-EF8CEB4FA63E}" sibTransId="{1D0A58E0-88BA-40CA-8EEF-F1CF97B3385E}"/>
    <dgm:cxn modelId="{4A029C4D-54A8-471B-B0B1-0DCC6E583624}" srcId="{381D9298-38CC-4779-8A26-13CB25C2899B}" destId="{BA993F96-D6F1-4EFE-8237-F488BCFAE399}" srcOrd="0" destOrd="0" parTransId="{EC610CE3-FA48-4045-AC0E-9F47D9506544}" sibTransId="{AFA4993C-62F9-4974-BF26-87070D8DD030}"/>
    <dgm:cxn modelId="{20F8074F-562F-4A41-83CF-C8107CA0EA59}" srcId="{FEA7CF78-7390-42B8-87DC-626591E99560}" destId="{CD80013E-B941-4099-A0E6-18EFD049C92C}" srcOrd="0" destOrd="0" parTransId="{1B1D2E68-DFA2-4A4E-942B-71F854627C97}" sibTransId="{CF7A0A50-0C29-4785-95AB-B2C034D65391}"/>
    <dgm:cxn modelId="{85032C79-D7F6-4D01-B587-20F41ED27D74}" type="presOf" srcId="{381D9298-38CC-4779-8A26-13CB25C2899B}" destId="{D8088E5B-75AD-4C79-90FD-1D36963CEDE2}" srcOrd="1" destOrd="0" presId="urn:microsoft.com/office/officeart/2016/7/layout/VerticalDownArrowProcess"/>
    <dgm:cxn modelId="{4CFD7179-7EAB-45E5-A6CD-FEB72FC1969C}" type="presOf" srcId="{AF18A8C5-50DF-4572-A196-528AD1C68B67}" destId="{565B5EB2-5782-4820-827A-325D853C547A}" srcOrd="0" destOrd="0" presId="urn:microsoft.com/office/officeart/2016/7/layout/VerticalDownArrowProcess"/>
    <dgm:cxn modelId="{5DA4BE7D-3AFB-4EFE-A805-535E03234BBD}" type="presOf" srcId="{6276FAA6-280D-46A5-AD9C-07E11DB25C27}" destId="{6C6D2CAA-89FF-437D-BB89-2E1CC7BFA17B}" srcOrd="0" destOrd="0" presId="urn:microsoft.com/office/officeart/2016/7/layout/VerticalDownArrowProcess"/>
    <dgm:cxn modelId="{22428681-7B02-40AB-87DF-958E533D25E1}" type="presOf" srcId="{91CA9AB2-8DCD-4FE8-8492-05F4CD84D44A}" destId="{629ADFFF-87E2-4AEA-8656-9FB76E332D64}" srcOrd="0" destOrd="0" presId="urn:microsoft.com/office/officeart/2016/7/layout/VerticalDownArrowProcess"/>
    <dgm:cxn modelId="{E8C9FC81-AC9E-4249-B32D-5950E3840BF3}" type="presOf" srcId="{FE4DE206-335A-4921-9548-B7E22BD9F80D}" destId="{C1E2AC88-4506-444A-919F-C940AE13C7CE}" srcOrd="0" destOrd="0" presId="urn:microsoft.com/office/officeart/2016/7/layout/VerticalDownArrowProcess"/>
    <dgm:cxn modelId="{31D4D08B-DFFE-4ADF-87EB-541E0818B471}" srcId="{91CA9AB2-8DCD-4FE8-8492-05F4CD84D44A}" destId="{EF69C272-AEDF-4781-9E4F-6A1C49F8956C}" srcOrd="0" destOrd="0" parTransId="{13F5678C-6C52-4D91-9527-E49BFE84AE6B}" sibTransId="{D12ECCC6-DB49-41F8-B341-CADB903D31C7}"/>
    <dgm:cxn modelId="{A052929B-0C15-4A70-BD54-2392511F1233}" srcId="{2F133095-970F-44F2-AB09-E7563A257CB5}" destId="{6276FAA6-280D-46A5-AD9C-07E11DB25C27}" srcOrd="2" destOrd="0" parTransId="{07FFCAA7-397F-40EF-A25B-C26064396A0C}" sibTransId="{2F37FA34-540B-4E9D-AF6B-B14983A0338E}"/>
    <dgm:cxn modelId="{3296929D-8797-4097-9FDD-3D81411F6112}" type="presOf" srcId="{E88E43C3-C298-4ABC-BC53-950D57009CC7}" destId="{13F5749E-27AA-4EF5-9F7B-BA832D79BBAF}" srcOrd="0" destOrd="0" presId="urn:microsoft.com/office/officeart/2016/7/layout/VerticalDownArrowProcess"/>
    <dgm:cxn modelId="{563C5DA0-CFBE-46BB-AB12-A6500B7268CA}" srcId="{2F133095-970F-44F2-AB09-E7563A257CB5}" destId="{FEA7CF78-7390-42B8-87DC-626591E99560}" srcOrd="4" destOrd="0" parTransId="{5F129C7C-61A5-4AC5-A4F0-30A44979412C}" sibTransId="{2E5AA9EF-1ED1-42DF-95D2-1561B2E166AD}"/>
    <dgm:cxn modelId="{E97E6AA2-D013-411B-9E8A-05C4F3346A29}" type="presOf" srcId="{AF18A8C5-50DF-4572-A196-528AD1C68B67}" destId="{0E0CED74-8F63-4E34-9FB7-B5F7AF7300A3}" srcOrd="1" destOrd="0" presId="urn:microsoft.com/office/officeart/2016/7/layout/VerticalDownArrowProcess"/>
    <dgm:cxn modelId="{7379FEA5-19EF-42F5-B523-87E0ECCC4A6B}" type="presOf" srcId="{27FF4122-83ED-45B4-B096-5559845ACD17}" destId="{208D193F-99E8-4997-B416-82B009784C50}" srcOrd="0" destOrd="0" presId="urn:microsoft.com/office/officeart/2016/7/layout/VerticalDownArrowProcess"/>
    <dgm:cxn modelId="{A95ADDA7-67ED-4F63-9823-A31E1F734EA9}" type="presOf" srcId="{711A2CDB-FD96-4346-B269-3BC6325D69A2}" destId="{B61E0F05-D414-4B05-A7B5-570E0351DF97}" srcOrd="1" destOrd="0" presId="urn:microsoft.com/office/officeart/2016/7/layout/VerticalDownArrowProcess"/>
    <dgm:cxn modelId="{D345C8AA-1A70-4647-9B8D-7D797630187D}" srcId="{2F133095-970F-44F2-AB09-E7563A257CB5}" destId="{9E4B440C-93B4-4826-953B-B7EBF44F19F3}" srcOrd="9" destOrd="0" parTransId="{13A54C39-C5AC-40A7-98E0-0E58CC4A0F8E}" sibTransId="{BBE19A16-7F54-4FEB-BAC2-9A2D693E1748}"/>
    <dgm:cxn modelId="{3BA65CAE-AA24-4BF7-BD09-57CCAB6331D2}" srcId="{9E4B440C-93B4-4826-953B-B7EBF44F19F3}" destId="{B40C3104-DCFF-481B-83D5-F1112E701315}" srcOrd="0" destOrd="0" parTransId="{A97D6CF4-C736-472A-A7C8-8612A8BAA7A3}" sibTransId="{3052212E-7886-4DA2-B28C-0BA6880A8FB6}"/>
    <dgm:cxn modelId="{CB1E9DB7-D123-4F2C-9D20-EA0C265DB47D}" type="presOf" srcId="{DEC9C69B-BF4B-42E3-A597-0921FE9B640F}" destId="{2B0361D0-6759-481A-8CF6-9FD8980E33D7}" srcOrd="0" destOrd="0" presId="urn:microsoft.com/office/officeart/2016/7/layout/VerticalDownArrowProcess"/>
    <dgm:cxn modelId="{E8C9AFB7-FE4B-4D3E-9FAB-769DCE6149F1}" type="presOf" srcId="{D31ED0C0-25FC-4796-A90D-0A4AC64EA4F6}" destId="{DB6596FC-219F-43FD-A9F2-05F06BA757CE}" srcOrd="0" destOrd="0" presId="urn:microsoft.com/office/officeart/2016/7/layout/VerticalDownArrowProcess"/>
    <dgm:cxn modelId="{CE6A2DC5-B32D-4A9E-AEE5-836CC7413F3B}" srcId="{DEC9C69B-BF4B-42E3-A597-0921FE9B640F}" destId="{544FF49B-CF97-4257-BF8C-FA488DEE276C}" srcOrd="0" destOrd="0" parTransId="{E09DE015-E741-439E-9AAC-6C05CD27E013}" sibTransId="{ABF2C19C-6C71-4FD7-A545-8B086D28AAD7}"/>
    <dgm:cxn modelId="{1741DEC5-6D42-4B20-8CE1-CC57084EFFFE}" type="presOf" srcId="{544FF49B-CF97-4257-BF8C-FA488DEE276C}" destId="{46E32521-47E7-4C6B-915E-3CE44935FEFD}" srcOrd="0" destOrd="0" presId="urn:microsoft.com/office/officeart/2016/7/layout/VerticalDownArrowProcess"/>
    <dgm:cxn modelId="{DBDE1FCB-14A5-43EC-8CF3-FDF3DB392B68}" srcId="{2F133095-970F-44F2-AB09-E7563A257CB5}" destId="{381D9298-38CC-4779-8A26-13CB25C2899B}" srcOrd="1" destOrd="0" parTransId="{94A4A750-9447-44EE-8E24-A30B32785BFD}" sibTransId="{FB916C5E-ADC0-4D6C-8F3D-DADF94580DEE}"/>
    <dgm:cxn modelId="{717AADD0-746D-4380-97DB-E55F6F330146}" type="presOf" srcId="{E88E43C3-C298-4ABC-BC53-950D57009CC7}" destId="{4B5D5992-6A7F-4511-A4E4-1C19DA0F4696}" srcOrd="1" destOrd="0" presId="urn:microsoft.com/office/officeart/2016/7/layout/VerticalDownArrowProcess"/>
    <dgm:cxn modelId="{9EF3C4D5-5C05-4788-8708-B1BEE73BC453}" srcId="{6276FAA6-280D-46A5-AD9C-07E11DB25C27}" destId="{6EE7EA70-9FFF-41B4-9352-35C61167A7BB}" srcOrd="0" destOrd="0" parTransId="{72E8A655-042E-4BC7-A388-30281D417A78}" sibTransId="{D1957BE9-14B8-401A-A6DE-97E5CFB9B74F}"/>
    <dgm:cxn modelId="{B2EF2BD6-C599-4764-9784-7CC85B339D16}" srcId="{711A2CDB-FD96-4346-B269-3BC6325D69A2}" destId="{FE4DE206-335A-4921-9548-B7E22BD9F80D}" srcOrd="0" destOrd="0" parTransId="{A6088350-7B65-45A6-AB16-C9DB1F7B96BF}" sibTransId="{FEFCCA3C-CF53-4B09-A5C1-C5034D85DDBD}"/>
    <dgm:cxn modelId="{F2C6E2E2-3A53-4FC7-8084-9C5FB9E73A75}" type="presOf" srcId="{DEC9C69B-BF4B-42E3-A597-0921FE9B640F}" destId="{5823E15B-5C4D-4591-AC00-74CC6E5DDC91}" srcOrd="1" destOrd="0" presId="urn:microsoft.com/office/officeart/2016/7/layout/VerticalDownArrowProcess"/>
    <dgm:cxn modelId="{B84BACE3-3ED7-4202-BFB0-DE4C18A54D1A}" srcId="{2F133095-970F-44F2-AB09-E7563A257CB5}" destId="{DEC9C69B-BF4B-42E3-A597-0921FE9B640F}" srcOrd="6" destOrd="0" parTransId="{3CBFAA6B-01B1-4E03-A077-B9992D86F38B}" sibTransId="{61D97442-BC35-4E58-A979-898DFBA80FC8}"/>
    <dgm:cxn modelId="{25D3F8E3-FA87-46F2-89BE-5E8547BA6931}" type="presOf" srcId="{9E4B440C-93B4-4826-953B-B7EBF44F19F3}" destId="{FA5D7C2E-4A35-4FDB-8018-0085721EB62F}" srcOrd="0" destOrd="0" presId="urn:microsoft.com/office/officeart/2016/7/layout/VerticalDownArrowProcess"/>
    <dgm:cxn modelId="{8BB651F7-201A-43DC-B93F-732AAF323D1B}" srcId="{AF18A8C5-50DF-4572-A196-528AD1C68B67}" destId="{27FF4122-83ED-45B4-B096-5559845ACD17}" srcOrd="0" destOrd="0" parTransId="{67B0BA7E-43D9-4AC6-92AD-E287F408DC8E}" sibTransId="{DE2A2AE4-8C08-49CC-9046-551E7EB610E7}"/>
    <dgm:cxn modelId="{0978E0F7-457C-4C05-A5FE-4C2AC21B10CA}" type="presOf" srcId="{BA993F96-D6F1-4EFE-8237-F488BCFAE399}" destId="{50A6ACA8-53E4-4ECB-94F3-4EC3A1BB5074}" srcOrd="0" destOrd="0" presId="urn:microsoft.com/office/officeart/2016/7/layout/VerticalDownArrowProcess"/>
    <dgm:cxn modelId="{95378FFA-14CA-457D-B0B5-7E286BEABD08}" srcId="{E88E43C3-C298-4ABC-BC53-950D57009CC7}" destId="{D31ED0C0-25FC-4796-A90D-0A4AC64EA4F6}" srcOrd="0" destOrd="0" parTransId="{C88BB187-09E0-406B-B98D-5897B4B33B7E}" sibTransId="{D1AFE321-5A7F-4672-81B4-9442F39A4410}"/>
    <dgm:cxn modelId="{E4887FFB-B910-4983-AF4B-561D4289B50F}" type="presOf" srcId="{2F133095-970F-44F2-AB09-E7563A257CB5}" destId="{93A7D164-21E4-4325-9155-D450B2A8E612}" srcOrd="0" destOrd="0" presId="urn:microsoft.com/office/officeart/2016/7/layout/VerticalDownArrowProcess"/>
    <dgm:cxn modelId="{55B71DF1-0835-4559-B2AB-4906F628FAFD}" type="presParOf" srcId="{93A7D164-21E4-4325-9155-D450B2A8E612}" destId="{14BEE8D4-1A85-4A02-A23A-DAC8223DAA14}" srcOrd="0" destOrd="0" presId="urn:microsoft.com/office/officeart/2016/7/layout/VerticalDownArrowProcess"/>
    <dgm:cxn modelId="{106023D3-E12D-4AD7-9230-E6A1EE0461B0}" type="presParOf" srcId="{14BEE8D4-1A85-4A02-A23A-DAC8223DAA14}" destId="{FA5D7C2E-4A35-4FDB-8018-0085721EB62F}" srcOrd="0" destOrd="0" presId="urn:microsoft.com/office/officeart/2016/7/layout/VerticalDownArrowProcess"/>
    <dgm:cxn modelId="{8D2372C1-CBDA-4F22-A2EC-5A491884AE04}" type="presParOf" srcId="{14BEE8D4-1A85-4A02-A23A-DAC8223DAA14}" destId="{A1D80F8B-67A0-432B-8661-7AE797D2C3AF}" srcOrd="1" destOrd="0" presId="urn:microsoft.com/office/officeart/2016/7/layout/VerticalDownArrowProcess"/>
    <dgm:cxn modelId="{CF3FEDFB-D6BD-46F8-9B78-9AFB930862DE}" type="presParOf" srcId="{93A7D164-21E4-4325-9155-D450B2A8E612}" destId="{671C3217-EE25-40C7-A6CD-AB873550B974}" srcOrd="1" destOrd="0" presId="urn:microsoft.com/office/officeart/2016/7/layout/VerticalDownArrowProcess"/>
    <dgm:cxn modelId="{91DB49C8-D733-4BD2-9365-686B1CA70732}" type="presParOf" srcId="{93A7D164-21E4-4325-9155-D450B2A8E612}" destId="{1B5EE87C-7D95-4B2F-BCC1-45677E02B2B6}" srcOrd="2" destOrd="0" presId="urn:microsoft.com/office/officeart/2016/7/layout/VerticalDownArrowProcess"/>
    <dgm:cxn modelId="{A545E91C-F8E2-4436-9432-E07314150386}" type="presParOf" srcId="{1B5EE87C-7D95-4B2F-BCC1-45677E02B2B6}" destId="{629ADFFF-87E2-4AEA-8656-9FB76E332D64}" srcOrd="0" destOrd="0" presId="urn:microsoft.com/office/officeart/2016/7/layout/VerticalDownArrowProcess"/>
    <dgm:cxn modelId="{6AFA8CC6-C019-4B54-B8F8-F5796607103A}" type="presParOf" srcId="{1B5EE87C-7D95-4B2F-BCC1-45677E02B2B6}" destId="{0F7987D2-831B-42D9-9FE0-C6D98B35E144}" srcOrd="1" destOrd="0" presId="urn:microsoft.com/office/officeart/2016/7/layout/VerticalDownArrowProcess"/>
    <dgm:cxn modelId="{74361499-5264-4FDD-BC60-318F01170B07}" type="presParOf" srcId="{1B5EE87C-7D95-4B2F-BCC1-45677E02B2B6}" destId="{2664C3CE-67DF-40BD-9B2A-7806D2B8581F}" srcOrd="2" destOrd="0" presId="urn:microsoft.com/office/officeart/2016/7/layout/VerticalDownArrowProcess"/>
    <dgm:cxn modelId="{0E66535B-F778-4B0D-8B9B-66BB88B0A915}" type="presParOf" srcId="{93A7D164-21E4-4325-9155-D450B2A8E612}" destId="{8C8F2645-3513-4A63-9D0C-36BF34921F6D}" srcOrd="3" destOrd="0" presId="urn:microsoft.com/office/officeart/2016/7/layout/VerticalDownArrowProcess"/>
    <dgm:cxn modelId="{13B2FB03-6E34-441C-B994-393F0AF212AB}" type="presParOf" srcId="{93A7D164-21E4-4325-9155-D450B2A8E612}" destId="{05B518D1-90B5-47DC-9A85-A5BC09623B36}" srcOrd="4" destOrd="0" presId="urn:microsoft.com/office/officeart/2016/7/layout/VerticalDownArrowProcess"/>
    <dgm:cxn modelId="{29FFA9E6-99A7-451A-89D3-CBE04A4BDCC3}" type="presParOf" srcId="{05B518D1-90B5-47DC-9A85-A5BC09623B36}" destId="{565B5EB2-5782-4820-827A-325D853C547A}" srcOrd="0" destOrd="0" presId="urn:microsoft.com/office/officeart/2016/7/layout/VerticalDownArrowProcess"/>
    <dgm:cxn modelId="{031B8149-16C1-4685-BEBE-85A4A8EAA794}" type="presParOf" srcId="{05B518D1-90B5-47DC-9A85-A5BC09623B36}" destId="{0E0CED74-8F63-4E34-9FB7-B5F7AF7300A3}" srcOrd="1" destOrd="0" presId="urn:microsoft.com/office/officeart/2016/7/layout/VerticalDownArrowProcess"/>
    <dgm:cxn modelId="{591BF897-59B1-458C-AD24-11FBC225F892}" type="presParOf" srcId="{05B518D1-90B5-47DC-9A85-A5BC09623B36}" destId="{208D193F-99E8-4997-B416-82B009784C50}" srcOrd="2" destOrd="0" presId="urn:microsoft.com/office/officeart/2016/7/layout/VerticalDownArrowProcess"/>
    <dgm:cxn modelId="{4D4C04D4-C5D4-4C81-9292-46AAB6589E8F}" type="presParOf" srcId="{93A7D164-21E4-4325-9155-D450B2A8E612}" destId="{7BD61814-C619-456A-AB8E-7C68798C17FC}" srcOrd="5" destOrd="0" presId="urn:microsoft.com/office/officeart/2016/7/layout/VerticalDownArrowProcess"/>
    <dgm:cxn modelId="{9B9F5FDE-C1F0-4815-872B-CD9D76CD01DF}" type="presParOf" srcId="{93A7D164-21E4-4325-9155-D450B2A8E612}" destId="{9DBDEA2D-0064-4045-8208-3C455C86BA83}" srcOrd="6" destOrd="0" presId="urn:microsoft.com/office/officeart/2016/7/layout/VerticalDownArrowProcess"/>
    <dgm:cxn modelId="{4033B74E-8EC0-4B25-8E02-63F6E20D14C1}" type="presParOf" srcId="{9DBDEA2D-0064-4045-8208-3C455C86BA83}" destId="{2B0361D0-6759-481A-8CF6-9FD8980E33D7}" srcOrd="0" destOrd="0" presId="urn:microsoft.com/office/officeart/2016/7/layout/VerticalDownArrowProcess"/>
    <dgm:cxn modelId="{6108369C-38AD-4A9C-9A3D-6FEEE49829FD}" type="presParOf" srcId="{9DBDEA2D-0064-4045-8208-3C455C86BA83}" destId="{5823E15B-5C4D-4591-AC00-74CC6E5DDC91}" srcOrd="1" destOrd="0" presId="urn:microsoft.com/office/officeart/2016/7/layout/VerticalDownArrowProcess"/>
    <dgm:cxn modelId="{BE8DC4B1-CB95-4121-956F-051CC0051231}" type="presParOf" srcId="{9DBDEA2D-0064-4045-8208-3C455C86BA83}" destId="{46E32521-47E7-4C6B-915E-3CE44935FEFD}" srcOrd="2" destOrd="0" presId="urn:microsoft.com/office/officeart/2016/7/layout/VerticalDownArrowProcess"/>
    <dgm:cxn modelId="{43F0BEF0-CA37-48BF-86B3-4F78AC51A2F4}" type="presParOf" srcId="{93A7D164-21E4-4325-9155-D450B2A8E612}" destId="{1A86661A-BDC8-41F3-9430-70333F430A7A}" srcOrd="7" destOrd="0" presId="urn:microsoft.com/office/officeart/2016/7/layout/VerticalDownArrowProcess"/>
    <dgm:cxn modelId="{C32EBF77-592A-4864-B765-F6B028937D50}" type="presParOf" srcId="{93A7D164-21E4-4325-9155-D450B2A8E612}" destId="{57FAF258-A96F-46FA-83BB-A21F3CC204BA}" srcOrd="8" destOrd="0" presId="urn:microsoft.com/office/officeart/2016/7/layout/VerticalDownArrowProcess"/>
    <dgm:cxn modelId="{79446D8B-8773-4617-BD61-7349E6CFBBE2}" type="presParOf" srcId="{57FAF258-A96F-46FA-83BB-A21F3CC204BA}" destId="{4B2B016F-BDC4-472F-A8D0-D23533A00C24}" srcOrd="0" destOrd="0" presId="urn:microsoft.com/office/officeart/2016/7/layout/VerticalDownArrowProcess"/>
    <dgm:cxn modelId="{67FD17F3-2301-4311-84B4-1E9989D86D18}" type="presParOf" srcId="{57FAF258-A96F-46FA-83BB-A21F3CC204BA}" destId="{98246BB0-3353-4486-8D2B-105758B51314}" srcOrd="1" destOrd="0" presId="urn:microsoft.com/office/officeart/2016/7/layout/VerticalDownArrowProcess"/>
    <dgm:cxn modelId="{E3859BD1-0839-48AA-B0A7-8A83782842D0}" type="presParOf" srcId="{57FAF258-A96F-46FA-83BB-A21F3CC204BA}" destId="{759517FD-4457-4A7A-BC00-A086A616CC6A}" srcOrd="2" destOrd="0" presId="urn:microsoft.com/office/officeart/2016/7/layout/VerticalDownArrowProcess"/>
    <dgm:cxn modelId="{CE187124-DF41-4266-AFAD-6B6FD7D9C157}" type="presParOf" srcId="{93A7D164-21E4-4325-9155-D450B2A8E612}" destId="{BD83844E-EDE6-4A5F-A182-43A127F7EA93}" srcOrd="9" destOrd="0" presId="urn:microsoft.com/office/officeart/2016/7/layout/VerticalDownArrowProcess"/>
    <dgm:cxn modelId="{77D7CDB8-1DBB-4954-988D-2F873C0A6C39}" type="presParOf" srcId="{93A7D164-21E4-4325-9155-D450B2A8E612}" destId="{BEB31B01-5500-4021-A966-7E5B65967CD9}" srcOrd="10" destOrd="0" presId="urn:microsoft.com/office/officeart/2016/7/layout/VerticalDownArrowProcess"/>
    <dgm:cxn modelId="{7F22DB16-FDFF-4C2C-95C6-138B23B9DF56}" type="presParOf" srcId="{BEB31B01-5500-4021-A966-7E5B65967CD9}" destId="{4BA31BBF-E9B4-46E6-9996-09DCA3CA87D1}" srcOrd="0" destOrd="0" presId="urn:microsoft.com/office/officeart/2016/7/layout/VerticalDownArrowProcess"/>
    <dgm:cxn modelId="{B22283F8-A5CE-4555-B9EF-E49DC86E5CFC}" type="presParOf" srcId="{BEB31B01-5500-4021-A966-7E5B65967CD9}" destId="{64735089-8F48-43EC-AD88-DCC2BFCEC8A1}" srcOrd="1" destOrd="0" presId="urn:microsoft.com/office/officeart/2016/7/layout/VerticalDownArrowProcess"/>
    <dgm:cxn modelId="{7B63512D-988B-48F1-BB0A-0487EF27F053}" type="presParOf" srcId="{BEB31B01-5500-4021-A966-7E5B65967CD9}" destId="{41ECF293-B9E2-4E86-8E98-058ABA8A98F1}" srcOrd="2" destOrd="0" presId="urn:microsoft.com/office/officeart/2016/7/layout/VerticalDownArrowProcess"/>
    <dgm:cxn modelId="{FB3CD85E-2CF0-4E8E-9F69-E8F08B31613B}" type="presParOf" srcId="{93A7D164-21E4-4325-9155-D450B2A8E612}" destId="{17D0CC6F-F745-4B51-B46A-8EB6BA8C1B1F}" srcOrd="11" destOrd="0" presId="urn:microsoft.com/office/officeart/2016/7/layout/VerticalDownArrowProcess"/>
    <dgm:cxn modelId="{7F964A62-F1F8-473F-AFC4-2D79CCFF1E10}" type="presParOf" srcId="{93A7D164-21E4-4325-9155-D450B2A8E612}" destId="{814D264A-237D-41C2-9BF8-9266F8AE7EAF}" srcOrd="12" destOrd="0" presId="urn:microsoft.com/office/officeart/2016/7/layout/VerticalDownArrowProcess"/>
    <dgm:cxn modelId="{D61CC95A-B2A9-4133-9694-B433947BBBA7}" type="presParOf" srcId="{814D264A-237D-41C2-9BF8-9266F8AE7EAF}" destId="{13F5749E-27AA-4EF5-9F7B-BA832D79BBAF}" srcOrd="0" destOrd="0" presId="urn:microsoft.com/office/officeart/2016/7/layout/VerticalDownArrowProcess"/>
    <dgm:cxn modelId="{571FEB14-4314-4345-A552-7442E65399EB}" type="presParOf" srcId="{814D264A-237D-41C2-9BF8-9266F8AE7EAF}" destId="{4B5D5992-6A7F-4511-A4E4-1C19DA0F4696}" srcOrd="1" destOrd="0" presId="urn:microsoft.com/office/officeart/2016/7/layout/VerticalDownArrowProcess"/>
    <dgm:cxn modelId="{CF4B8E72-A6AB-49C1-BFB9-FBF3C114491E}" type="presParOf" srcId="{814D264A-237D-41C2-9BF8-9266F8AE7EAF}" destId="{DB6596FC-219F-43FD-A9F2-05F06BA757CE}" srcOrd="2" destOrd="0" presId="urn:microsoft.com/office/officeart/2016/7/layout/VerticalDownArrowProcess"/>
    <dgm:cxn modelId="{4AAACC76-6B47-400E-91FD-80B135940E88}" type="presParOf" srcId="{93A7D164-21E4-4325-9155-D450B2A8E612}" destId="{B84A823A-D338-4883-B9E0-DE3483A64A56}" srcOrd="13" destOrd="0" presId="urn:microsoft.com/office/officeart/2016/7/layout/VerticalDownArrowProcess"/>
    <dgm:cxn modelId="{6A49F5D8-9438-4E2F-A8CE-4110AB56513C}" type="presParOf" srcId="{93A7D164-21E4-4325-9155-D450B2A8E612}" destId="{89C8A1FF-4025-4A12-959F-2E441848077D}" srcOrd="14" destOrd="0" presId="urn:microsoft.com/office/officeart/2016/7/layout/VerticalDownArrowProcess"/>
    <dgm:cxn modelId="{D01C4E39-E255-44FF-86C4-8A1D4704C5B5}" type="presParOf" srcId="{89C8A1FF-4025-4A12-959F-2E441848077D}" destId="{6C6D2CAA-89FF-437D-BB89-2E1CC7BFA17B}" srcOrd="0" destOrd="0" presId="urn:microsoft.com/office/officeart/2016/7/layout/VerticalDownArrowProcess"/>
    <dgm:cxn modelId="{C3E3AF97-2D10-4A60-9327-761DC0192F7E}" type="presParOf" srcId="{89C8A1FF-4025-4A12-959F-2E441848077D}" destId="{472D41DB-D7A1-4C29-A5A9-21ADED32BF6D}" srcOrd="1" destOrd="0" presId="urn:microsoft.com/office/officeart/2016/7/layout/VerticalDownArrowProcess"/>
    <dgm:cxn modelId="{B3CE1C5F-5D8C-40FA-B94D-3330C21EE972}" type="presParOf" srcId="{89C8A1FF-4025-4A12-959F-2E441848077D}" destId="{0B455EDB-9B22-4A39-8FE1-E50B279F7051}" srcOrd="2" destOrd="0" presId="urn:microsoft.com/office/officeart/2016/7/layout/VerticalDownArrowProcess"/>
    <dgm:cxn modelId="{F6005E34-2B62-4CCD-BB7B-40487A9499A6}" type="presParOf" srcId="{93A7D164-21E4-4325-9155-D450B2A8E612}" destId="{F6BBC734-207E-4F6B-8855-1C41D00FB2CE}" srcOrd="15" destOrd="0" presId="urn:microsoft.com/office/officeart/2016/7/layout/VerticalDownArrowProcess"/>
    <dgm:cxn modelId="{592BD36E-16C8-4A0B-A5C9-BF4883A2DC7F}" type="presParOf" srcId="{93A7D164-21E4-4325-9155-D450B2A8E612}" destId="{12680339-8326-474E-85E5-7DB93914B526}" srcOrd="16" destOrd="0" presId="urn:microsoft.com/office/officeart/2016/7/layout/VerticalDownArrowProcess"/>
    <dgm:cxn modelId="{C6A70430-2C8E-4570-812A-B8AC24F6C3D3}" type="presParOf" srcId="{12680339-8326-474E-85E5-7DB93914B526}" destId="{C306A714-CBAE-4A6F-A2A2-D904013C40B6}" srcOrd="0" destOrd="0" presId="urn:microsoft.com/office/officeart/2016/7/layout/VerticalDownArrowProcess"/>
    <dgm:cxn modelId="{86584124-4DCF-43B7-B2BD-91A9B5EEEA42}" type="presParOf" srcId="{12680339-8326-474E-85E5-7DB93914B526}" destId="{D8088E5B-75AD-4C79-90FD-1D36963CEDE2}" srcOrd="1" destOrd="0" presId="urn:microsoft.com/office/officeart/2016/7/layout/VerticalDownArrowProcess"/>
    <dgm:cxn modelId="{55518279-036D-445F-8FCE-5424CE9BEB5B}" type="presParOf" srcId="{12680339-8326-474E-85E5-7DB93914B526}" destId="{50A6ACA8-53E4-4ECB-94F3-4EC3A1BB5074}" srcOrd="2" destOrd="0" presId="urn:microsoft.com/office/officeart/2016/7/layout/VerticalDownArrowProcess"/>
    <dgm:cxn modelId="{4084C548-6983-4D58-A6F1-221DEECA916D}" type="presParOf" srcId="{93A7D164-21E4-4325-9155-D450B2A8E612}" destId="{87D15EB9-D59A-4473-8395-CFF2C29C2E67}" srcOrd="17" destOrd="0" presId="urn:microsoft.com/office/officeart/2016/7/layout/VerticalDownArrowProcess"/>
    <dgm:cxn modelId="{BBD45271-134D-4952-8F1F-FE5D300FB659}" type="presParOf" srcId="{93A7D164-21E4-4325-9155-D450B2A8E612}" destId="{8F34EDD4-43BC-4534-863C-7A9C43A558A3}" srcOrd="18" destOrd="0" presId="urn:microsoft.com/office/officeart/2016/7/layout/VerticalDownArrowProcess"/>
    <dgm:cxn modelId="{AE217859-D780-45D7-BCFB-EAA76B2386CC}" type="presParOf" srcId="{8F34EDD4-43BC-4534-863C-7A9C43A558A3}" destId="{6C914C48-9C0C-4BFF-AFD9-82303DC5ABAA}" srcOrd="0" destOrd="0" presId="urn:microsoft.com/office/officeart/2016/7/layout/VerticalDownArrowProcess"/>
    <dgm:cxn modelId="{57C90093-CDCC-46BF-AD32-C4FD9F3CD5AB}" type="presParOf" srcId="{8F34EDD4-43BC-4534-863C-7A9C43A558A3}" destId="{B61E0F05-D414-4B05-A7B5-570E0351DF97}" srcOrd="1" destOrd="0" presId="urn:microsoft.com/office/officeart/2016/7/layout/VerticalDownArrowProcess"/>
    <dgm:cxn modelId="{27163D56-8F12-4A6C-B3E9-F7F151F90529}" type="presParOf" srcId="{8F34EDD4-43BC-4534-863C-7A9C43A558A3}" destId="{C1E2AC88-4506-444A-919F-C940AE13C7CE}"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866FE-5876-401F-9AC8-A760273E2B3A}">
      <dsp:nvSpPr>
        <dsp:cNvPr id="0" name=""/>
        <dsp:cNvSpPr/>
      </dsp:nvSpPr>
      <dsp:spPr>
        <a:xfrm>
          <a:off x="607651" y="1125369"/>
          <a:ext cx="955563" cy="955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512C1C-EACF-4C55-AF38-A71E6EF94A3B}">
      <dsp:nvSpPr>
        <dsp:cNvPr id="0" name=""/>
        <dsp:cNvSpPr/>
      </dsp:nvSpPr>
      <dsp:spPr>
        <a:xfrm>
          <a:off x="23696" y="2470472"/>
          <a:ext cx="2123475" cy="124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AT" sz="2000" b="0" kern="1200" dirty="0">
              <a:latin typeface="Century Gothic" panose="020B0502020202020204" pitchFamily="34" charset="0"/>
            </a:rPr>
            <a:t>Starke Passwörter verwenden</a:t>
          </a:r>
        </a:p>
      </dsp:txBody>
      <dsp:txXfrm>
        <a:off x="23696" y="2470472"/>
        <a:ext cx="2123475" cy="1249541"/>
      </dsp:txXfrm>
    </dsp:sp>
    <dsp:sp modelId="{09E7C196-8ED3-4C37-82F6-65B8723CE200}">
      <dsp:nvSpPr>
        <dsp:cNvPr id="0" name=""/>
        <dsp:cNvSpPr/>
      </dsp:nvSpPr>
      <dsp:spPr>
        <a:xfrm>
          <a:off x="3102735" y="1125369"/>
          <a:ext cx="955563" cy="955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845834-2129-44DB-BC42-6F4D39CE7A9F}">
      <dsp:nvSpPr>
        <dsp:cNvPr id="0" name=""/>
        <dsp:cNvSpPr/>
      </dsp:nvSpPr>
      <dsp:spPr>
        <a:xfrm>
          <a:off x="2518779" y="2470472"/>
          <a:ext cx="2123475" cy="124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Aktivieren der Zwei-Faktor-Authentifizierung</a:t>
          </a:r>
          <a:endParaRPr lang="de-AT" sz="2000" b="0" kern="1200" dirty="0">
            <a:latin typeface="Century Gothic" panose="020B0502020202020204" pitchFamily="34" charset="0"/>
          </a:endParaRPr>
        </a:p>
      </dsp:txBody>
      <dsp:txXfrm>
        <a:off x="2518779" y="2470472"/>
        <a:ext cx="2123475" cy="1249541"/>
      </dsp:txXfrm>
    </dsp:sp>
    <dsp:sp modelId="{359FDB65-D111-49EF-BD10-773AEE212962}">
      <dsp:nvSpPr>
        <dsp:cNvPr id="0" name=""/>
        <dsp:cNvSpPr/>
      </dsp:nvSpPr>
      <dsp:spPr>
        <a:xfrm>
          <a:off x="5597818" y="1125369"/>
          <a:ext cx="955563" cy="955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C4A26B-C441-4200-802C-1805FFF986E9}">
      <dsp:nvSpPr>
        <dsp:cNvPr id="0" name=""/>
        <dsp:cNvSpPr/>
      </dsp:nvSpPr>
      <dsp:spPr>
        <a:xfrm>
          <a:off x="5013862" y="2470472"/>
          <a:ext cx="2123475" cy="124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Vorsichtig</a:t>
          </a:r>
          <a:r>
            <a:rPr lang="en-GB" sz="2000" b="0" kern="1200" dirty="0">
              <a:latin typeface="Century Gothic" panose="020B0502020202020204" pitchFamily="34" charset="0"/>
            </a:rPr>
            <a:t> </a:t>
          </a:r>
          <a:r>
            <a:rPr lang="en-GB" sz="2000" b="0" kern="1200" dirty="0" err="1">
              <a:latin typeface="Century Gothic" panose="020B0502020202020204" pitchFamily="34" charset="0"/>
            </a:rPr>
            <a:t>mit</a:t>
          </a:r>
          <a:r>
            <a:rPr lang="en-GB" sz="2000" b="0" kern="1200" dirty="0">
              <a:latin typeface="Century Gothic" panose="020B0502020202020204" pitchFamily="34" charset="0"/>
            </a:rPr>
            <a:t> </a:t>
          </a:r>
          <a:r>
            <a:rPr lang="en-GB" sz="2000" b="0" kern="1200" dirty="0" err="1">
              <a:latin typeface="Century Gothic" panose="020B0502020202020204" pitchFamily="34" charset="0"/>
            </a:rPr>
            <a:t>persönlichen</a:t>
          </a:r>
          <a:r>
            <a:rPr lang="en-GB" sz="2000" b="0" kern="1200" dirty="0">
              <a:latin typeface="Century Gothic" panose="020B0502020202020204" pitchFamily="34" charset="0"/>
            </a:rPr>
            <a:t> </a:t>
          </a:r>
          <a:r>
            <a:rPr lang="en-GB" sz="2000" b="0" kern="1200" dirty="0" err="1">
              <a:latin typeface="Century Gothic" panose="020B0502020202020204" pitchFamily="34" charset="0"/>
            </a:rPr>
            <a:t>Informationen</a:t>
          </a:r>
          <a:r>
            <a:rPr lang="en-GB" sz="2000" b="0" kern="1200" dirty="0">
              <a:latin typeface="Century Gothic" panose="020B0502020202020204" pitchFamily="34" charset="0"/>
            </a:rPr>
            <a:t> </a:t>
          </a:r>
          <a:r>
            <a:rPr lang="en-GB" sz="2000" b="0" kern="1200" dirty="0" err="1">
              <a:latin typeface="Century Gothic" panose="020B0502020202020204" pitchFamily="34" charset="0"/>
            </a:rPr>
            <a:t>hantieren</a:t>
          </a:r>
          <a:endParaRPr lang="de-AT" sz="2000" b="0" kern="1200" dirty="0">
            <a:latin typeface="Century Gothic" panose="020B0502020202020204" pitchFamily="34" charset="0"/>
          </a:endParaRPr>
        </a:p>
      </dsp:txBody>
      <dsp:txXfrm>
        <a:off x="5013862" y="2470472"/>
        <a:ext cx="2123475" cy="1249541"/>
      </dsp:txXfrm>
    </dsp:sp>
    <dsp:sp modelId="{1D406E09-AB0D-40A3-9FFE-39DAD71F6AB0}">
      <dsp:nvSpPr>
        <dsp:cNvPr id="0" name=""/>
        <dsp:cNvSpPr/>
      </dsp:nvSpPr>
      <dsp:spPr>
        <a:xfrm>
          <a:off x="8092901" y="1125369"/>
          <a:ext cx="955563" cy="955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A8D786-38B7-4812-B150-72E7AEDF4323}">
      <dsp:nvSpPr>
        <dsp:cNvPr id="0" name=""/>
        <dsp:cNvSpPr/>
      </dsp:nvSpPr>
      <dsp:spPr>
        <a:xfrm>
          <a:off x="7508945" y="2470472"/>
          <a:ext cx="2123475" cy="124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Sicherung</a:t>
          </a:r>
          <a:r>
            <a:rPr lang="en-GB" sz="2000" b="0" kern="1200" dirty="0">
              <a:latin typeface="Century Gothic" panose="020B0502020202020204" pitchFamily="34" charset="0"/>
            </a:rPr>
            <a:t> der </a:t>
          </a:r>
          <a:r>
            <a:rPr lang="en-GB" sz="2000" b="0" kern="1200" dirty="0" err="1">
              <a:latin typeface="Century Gothic" panose="020B0502020202020204" pitchFamily="34" charset="0"/>
            </a:rPr>
            <a:t>Geräte</a:t>
          </a:r>
          <a:endParaRPr lang="de-AT" sz="2000" b="0" kern="1200" dirty="0">
            <a:latin typeface="Century Gothic" panose="020B0502020202020204" pitchFamily="34" charset="0"/>
          </a:endParaRPr>
        </a:p>
      </dsp:txBody>
      <dsp:txXfrm>
        <a:off x="7508945" y="2470472"/>
        <a:ext cx="2123475" cy="1249541"/>
      </dsp:txXfrm>
    </dsp:sp>
    <dsp:sp modelId="{B809DA67-A7CC-436A-BB7C-E353AFF94240}">
      <dsp:nvSpPr>
        <dsp:cNvPr id="0" name=""/>
        <dsp:cNvSpPr/>
      </dsp:nvSpPr>
      <dsp:spPr>
        <a:xfrm>
          <a:off x="10587984" y="1125369"/>
          <a:ext cx="955563" cy="9555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1765C-2D92-4255-AF83-BE0301A5B441}">
      <dsp:nvSpPr>
        <dsp:cNvPr id="0" name=""/>
        <dsp:cNvSpPr/>
      </dsp:nvSpPr>
      <dsp:spPr>
        <a:xfrm>
          <a:off x="10004028" y="2470472"/>
          <a:ext cx="2123475" cy="1249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Sich</a:t>
          </a:r>
          <a:r>
            <a:rPr lang="en-GB" sz="2000" b="0" kern="1200" dirty="0">
              <a:latin typeface="Century Gothic" panose="020B0502020202020204" pitchFamily="34" charset="0"/>
            </a:rPr>
            <a:t> </a:t>
          </a:r>
          <a:r>
            <a:rPr lang="en-GB" sz="2000" b="0" kern="1200" dirty="0" err="1">
              <a:latin typeface="Century Gothic" panose="020B0502020202020204" pitchFamily="34" charset="0"/>
            </a:rPr>
            <a:t>selbst</a:t>
          </a:r>
          <a:r>
            <a:rPr lang="en-GB" sz="2000" b="0" kern="1200" dirty="0">
              <a:latin typeface="Century Gothic" panose="020B0502020202020204" pitchFamily="34" charset="0"/>
            </a:rPr>
            <a:t> </a:t>
          </a:r>
          <a:r>
            <a:rPr lang="en-GB" sz="2000" b="0" kern="1200" dirty="0" err="1">
              <a:latin typeface="Century Gothic" panose="020B0502020202020204" pitchFamily="34" charset="0"/>
            </a:rPr>
            <a:t>weiterbilden</a:t>
          </a:r>
          <a:endParaRPr lang="de-AT" sz="2000" b="0" kern="1200" dirty="0">
            <a:latin typeface="Century Gothic" panose="020B0502020202020204" pitchFamily="34" charset="0"/>
          </a:endParaRPr>
        </a:p>
      </dsp:txBody>
      <dsp:txXfrm>
        <a:off x="10004028" y="2470472"/>
        <a:ext cx="2123475" cy="1249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AF4DC-528B-490B-BC3E-9B7554D9B646}">
      <dsp:nvSpPr>
        <dsp:cNvPr id="0" name=""/>
        <dsp:cNvSpPr/>
      </dsp:nvSpPr>
      <dsp:spPr>
        <a:xfrm>
          <a:off x="2026146" y="1321897"/>
          <a:ext cx="433111" cy="91440"/>
        </a:xfrm>
        <a:custGeom>
          <a:avLst/>
          <a:gdLst/>
          <a:ahLst/>
          <a:cxnLst/>
          <a:rect l="0" t="0" r="0" b="0"/>
          <a:pathLst>
            <a:path>
              <a:moveTo>
                <a:pt x="0" y="45720"/>
              </a:moveTo>
              <a:lnTo>
                <a:pt x="4331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2231109" y="1365296"/>
        <a:ext cx="23185" cy="4641"/>
      </dsp:txXfrm>
    </dsp:sp>
    <dsp:sp modelId="{9B02947B-62C9-4759-8D97-7A1A269E207F}">
      <dsp:nvSpPr>
        <dsp:cNvPr id="0" name=""/>
        <dsp:cNvSpPr/>
      </dsp:nvSpPr>
      <dsp:spPr>
        <a:xfrm>
          <a:off x="11807" y="762776"/>
          <a:ext cx="2016138" cy="120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de-DE" sz="2000" b="0" kern="1200" dirty="0">
              <a:latin typeface="Century Gothic" panose="020B0502020202020204" pitchFamily="34" charset="0"/>
            </a:rPr>
            <a:t>Starke Passwörter</a:t>
          </a:r>
          <a:endParaRPr lang="de-AT" sz="2000" b="0" kern="1200" dirty="0">
            <a:latin typeface="Century Gothic" panose="020B0502020202020204" pitchFamily="34" charset="0"/>
          </a:endParaRPr>
        </a:p>
      </dsp:txBody>
      <dsp:txXfrm>
        <a:off x="11807" y="762776"/>
        <a:ext cx="2016138" cy="1209683"/>
      </dsp:txXfrm>
    </dsp:sp>
    <dsp:sp modelId="{62C90A80-8FAC-4A09-BE65-3902F210AC79}">
      <dsp:nvSpPr>
        <dsp:cNvPr id="0" name=""/>
        <dsp:cNvSpPr/>
      </dsp:nvSpPr>
      <dsp:spPr>
        <a:xfrm>
          <a:off x="4828337" y="1321897"/>
          <a:ext cx="433111" cy="91440"/>
        </a:xfrm>
        <a:custGeom>
          <a:avLst/>
          <a:gdLst/>
          <a:ahLst/>
          <a:cxnLst/>
          <a:rect l="0" t="0" r="0" b="0"/>
          <a:pathLst>
            <a:path>
              <a:moveTo>
                <a:pt x="0" y="45720"/>
              </a:moveTo>
              <a:lnTo>
                <a:pt x="4331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5033300" y="1365296"/>
        <a:ext cx="23185" cy="4641"/>
      </dsp:txXfrm>
    </dsp:sp>
    <dsp:sp modelId="{7AAD08D3-B5CF-46E8-BEFA-1F7495089954}">
      <dsp:nvSpPr>
        <dsp:cNvPr id="0" name=""/>
        <dsp:cNvSpPr/>
      </dsp:nvSpPr>
      <dsp:spPr>
        <a:xfrm>
          <a:off x="2491658" y="745780"/>
          <a:ext cx="2338478" cy="1243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de-DE" sz="2000" b="0" kern="1200" dirty="0">
              <a:latin typeface="Century Gothic" panose="020B0502020202020204" pitchFamily="34" charset="0"/>
            </a:rPr>
            <a:t>Zwei-Faktor-Authentifizierung</a:t>
          </a:r>
          <a:endParaRPr lang="de-AT" sz="2000" b="0" kern="1200" dirty="0">
            <a:latin typeface="Century Gothic" panose="020B0502020202020204" pitchFamily="34" charset="0"/>
          </a:endParaRPr>
        </a:p>
      </dsp:txBody>
      <dsp:txXfrm>
        <a:off x="2491658" y="745780"/>
        <a:ext cx="2338478" cy="1243675"/>
      </dsp:txXfrm>
    </dsp:sp>
    <dsp:sp modelId="{728ADA41-94A5-4B9E-A9CA-7A251CBA5FA0}">
      <dsp:nvSpPr>
        <dsp:cNvPr id="0" name=""/>
        <dsp:cNvSpPr/>
      </dsp:nvSpPr>
      <dsp:spPr>
        <a:xfrm>
          <a:off x="7488490" y="1321897"/>
          <a:ext cx="433111" cy="91440"/>
        </a:xfrm>
        <a:custGeom>
          <a:avLst/>
          <a:gdLst/>
          <a:ahLst/>
          <a:cxnLst/>
          <a:rect l="0" t="0" r="0" b="0"/>
          <a:pathLst>
            <a:path>
              <a:moveTo>
                <a:pt x="0" y="45720"/>
              </a:moveTo>
              <a:lnTo>
                <a:pt x="4331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7693454" y="1365296"/>
        <a:ext cx="23185" cy="4641"/>
      </dsp:txXfrm>
    </dsp:sp>
    <dsp:sp modelId="{CD3C547C-5303-4863-936F-5E3E39610BB8}">
      <dsp:nvSpPr>
        <dsp:cNvPr id="0" name=""/>
        <dsp:cNvSpPr/>
      </dsp:nvSpPr>
      <dsp:spPr>
        <a:xfrm>
          <a:off x="5293849" y="752009"/>
          <a:ext cx="2196441" cy="1231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en-GB" sz="2000" b="0" kern="1200" dirty="0" err="1">
              <a:latin typeface="Century Gothic" panose="020B0502020202020204" pitchFamily="34" charset="0"/>
            </a:rPr>
            <a:t>Sichere</a:t>
          </a:r>
          <a:r>
            <a:rPr lang="en-GB" sz="2000" b="0" kern="1200" dirty="0">
              <a:latin typeface="Century Gothic" panose="020B0502020202020204" pitchFamily="34" charset="0"/>
            </a:rPr>
            <a:t> </a:t>
          </a:r>
          <a:r>
            <a:rPr lang="en-GB" sz="2000" b="0" kern="1200" dirty="0" err="1">
              <a:latin typeface="Century Gothic" panose="020B0502020202020204" pitchFamily="34" charset="0"/>
            </a:rPr>
            <a:t>Kommunikation</a:t>
          </a:r>
          <a:endParaRPr lang="de-AT" sz="2000" b="0" kern="1200" dirty="0">
            <a:latin typeface="Century Gothic" panose="020B0502020202020204" pitchFamily="34" charset="0"/>
          </a:endParaRPr>
        </a:p>
      </dsp:txBody>
      <dsp:txXfrm>
        <a:off x="5293849" y="752009"/>
        <a:ext cx="2196441" cy="1231215"/>
      </dsp:txXfrm>
    </dsp:sp>
    <dsp:sp modelId="{BBE632CE-E03B-45F2-85E2-87DD22B57BC8}">
      <dsp:nvSpPr>
        <dsp:cNvPr id="0" name=""/>
        <dsp:cNvSpPr/>
      </dsp:nvSpPr>
      <dsp:spPr>
        <a:xfrm>
          <a:off x="1019877" y="1970659"/>
          <a:ext cx="7942194" cy="491805"/>
        </a:xfrm>
        <a:custGeom>
          <a:avLst/>
          <a:gdLst/>
          <a:ahLst/>
          <a:cxnLst/>
          <a:rect l="0" t="0" r="0" b="0"/>
          <a:pathLst>
            <a:path>
              <a:moveTo>
                <a:pt x="7942194" y="0"/>
              </a:moveTo>
              <a:lnTo>
                <a:pt x="7942194" y="263002"/>
              </a:lnTo>
              <a:lnTo>
                <a:pt x="0" y="263002"/>
              </a:lnTo>
              <a:lnTo>
                <a:pt x="0" y="49180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4791990" y="2214241"/>
        <a:ext cx="397967" cy="4641"/>
      </dsp:txXfrm>
    </dsp:sp>
    <dsp:sp modelId="{E9B47C27-5A0E-4461-91BB-0FA59F11C748}">
      <dsp:nvSpPr>
        <dsp:cNvPr id="0" name=""/>
        <dsp:cNvSpPr/>
      </dsp:nvSpPr>
      <dsp:spPr>
        <a:xfrm>
          <a:off x="7954002" y="762776"/>
          <a:ext cx="2016138" cy="120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en-GB" sz="2000" b="0" kern="1200" dirty="0" err="1">
              <a:latin typeface="Century Gothic" panose="020B0502020202020204" pitchFamily="34" charset="0"/>
            </a:rPr>
            <a:t>Sicherung</a:t>
          </a:r>
          <a:r>
            <a:rPr lang="en-GB" sz="2000" b="0" kern="1200" dirty="0">
              <a:latin typeface="Century Gothic" panose="020B0502020202020204" pitchFamily="34" charset="0"/>
            </a:rPr>
            <a:t> der </a:t>
          </a:r>
          <a:r>
            <a:rPr lang="en-GB" sz="2000" b="0" kern="1200" dirty="0" err="1">
              <a:latin typeface="Century Gothic" panose="020B0502020202020204" pitchFamily="34" charset="0"/>
            </a:rPr>
            <a:t>Geräte</a:t>
          </a:r>
          <a:endParaRPr lang="de-AT" sz="2000" b="0" kern="1200" dirty="0">
            <a:latin typeface="Century Gothic" panose="020B0502020202020204" pitchFamily="34" charset="0"/>
          </a:endParaRPr>
        </a:p>
      </dsp:txBody>
      <dsp:txXfrm>
        <a:off x="7954002" y="762776"/>
        <a:ext cx="2016138" cy="1209683"/>
      </dsp:txXfrm>
    </dsp:sp>
    <dsp:sp modelId="{311B57A4-6280-4006-BA0B-FB358C70E627}">
      <dsp:nvSpPr>
        <dsp:cNvPr id="0" name=""/>
        <dsp:cNvSpPr/>
      </dsp:nvSpPr>
      <dsp:spPr>
        <a:xfrm>
          <a:off x="2026146" y="3053986"/>
          <a:ext cx="433111" cy="91440"/>
        </a:xfrm>
        <a:custGeom>
          <a:avLst/>
          <a:gdLst/>
          <a:ahLst/>
          <a:cxnLst/>
          <a:rect l="0" t="0" r="0" b="0"/>
          <a:pathLst>
            <a:path>
              <a:moveTo>
                <a:pt x="0" y="45720"/>
              </a:moveTo>
              <a:lnTo>
                <a:pt x="4331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2231109" y="3097385"/>
        <a:ext cx="23185" cy="4641"/>
      </dsp:txXfrm>
    </dsp:sp>
    <dsp:sp modelId="{773FA7A3-7DED-4854-AB33-2EB1DB9E1C4B}">
      <dsp:nvSpPr>
        <dsp:cNvPr id="0" name=""/>
        <dsp:cNvSpPr/>
      </dsp:nvSpPr>
      <dsp:spPr>
        <a:xfrm>
          <a:off x="11807" y="2494864"/>
          <a:ext cx="2016138" cy="120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en-GB" sz="2000" b="0" kern="1200" dirty="0" err="1">
              <a:latin typeface="Century Gothic" panose="020B0502020202020204" pitchFamily="34" charset="0"/>
            </a:rPr>
            <a:t>Regelmäßige</a:t>
          </a:r>
          <a:r>
            <a:rPr lang="en-GB" sz="2000" b="0" kern="1200" dirty="0">
              <a:latin typeface="Century Gothic" panose="020B0502020202020204" pitchFamily="34" charset="0"/>
            </a:rPr>
            <a:t> Software-Updates</a:t>
          </a:r>
          <a:endParaRPr lang="de-AT" sz="2000" b="0" kern="1200" dirty="0">
            <a:latin typeface="Century Gothic" panose="020B0502020202020204" pitchFamily="34" charset="0"/>
          </a:endParaRPr>
        </a:p>
      </dsp:txBody>
      <dsp:txXfrm>
        <a:off x="11807" y="2494864"/>
        <a:ext cx="2016138" cy="1209683"/>
      </dsp:txXfrm>
    </dsp:sp>
    <dsp:sp modelId="{DE198848-E756-4473-985C-C3FB69C04CDD}">
      <dsp:nvSpPr>
        <dsp:cNvPr id="0" name=""/>
        <dsp:cNvSpPr/>
      </dsp:nvSpPr>
      <dsp:spPr>
        <a:xfrm>
          <a:off x="4505996" y="3053986"/>
          <a:ext cx="433111" cy="91440"/>
        </a:xfrm>
        <a:custGeom>
          <a:avLst/>
          <a:gdLst/>
          <a:ahLst/>
          <a:cxnLst/>
          <a:rect l="0" t="0" r="0" b="0"/>
          <a:pathLst>
            <a:path>
              <a:moveTo>
                <a:pt x="0" y="45720"/>
              </a:moveTo>
              <a:lnTo>
                <a:pt x="4331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4710960" y="3097385"/>
        <a:ext cx="23185" cy="4641"/>
      </dsp:txXfrm>
    </dsp:sp>
    <dsp:sp modelId="{198366F7-ADCC-4267-8A6A-52A8927B73AC}">
      <dsp:nvSpPr>
        <dsp:cNvPr id="0" name=""/>
        <dsp:cNvSpPr/>
      </dsp:nvSpPr>
      <dsp:spPr>
        <a:xfrm>
          <a:off x="2491658" y="2494864"/>
          <a:ext cx="2016138" cy="120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en-GB" sz="2000" b="0" kern="1200" dirty="0" err="1">
              <a:latin typeface="Century Gothic" panose="020B0502020202020204" pitchFamily="34" charset="0"/>
            </a:rPr>
            <a:t>Vorsicht</a:t>
          </a:r>
          <a:r>
            <a:rPr lang="en-GB" sz="2000" b="0" kern="1200" dirty="0">
              <a:latin typeface="Century Gothic" panose="020B0502020202020204" pitchFamily="34" charset="0"/>
            </a:rPr>
            <a:t> </a:t>
          </a:r>
          <a:r>
            <a:rPr lang="en-GB" sz="2000" b="0" kern="1200" dirty="0" err="1">
              <a:latin typeface="Century Gothic" panose="020B0502020202020204" pitchFamily="34" charset="0"/>
            </a:rPr>
            <a:t>vor</a:t>
          </a:r>
          <a:r>
            <a:rPr lang="en-GB" sz="2000" b="0" kern="1200" dirty="0">
              <a:latin typeface="Century Gothic" panose="020B0502020202020204" pitchFamily="34" charset="0"/>
            </a:rPr>
            <a:t> Phishing-</a:t>
          </a:r>
          <a:r>
            <a:rPr lang="en-GB" sz="2000" b="0" kern="1200" dirty="0" err="1">
              <a:latin typeface="Century Gothic" panose="020B0502020202020204" pitchFamily="34" charset="0"/>
            </a:rPr>
            <a:t>Angriffen</a:t>
          </a:r>
          <a:endParaRPr lang="de-AT" sz="2000" b="0" kern="1200" dirty="0">
            <a:latin typeface="Century Gothic" panose="020B0502020202020204" pitchFamily="34" charset="0"/>
          </a:endParaRPr>
        </a:p>
      </dsp:txBody>
      <dsp:txXfrm>
        <a:off x="2491658" y="2494864"/>
        <a:ext cx="2016138" cy="1209683"/>
      </dsp:txXfrm>
    </dsp:sp>
    <dsp:sp modelId="{DDDE0ACC-050E-4142-8600-A3C17E3B70E7}">
      <dsp:nvSpPr>
        <dsp:cNvPr id="0" name=""/>
        <dsp:cNvSpPr/>
      </dsp:nvSpPr>
      <dsp:spPr>
        <a:xfrm>
          <a:off x="6985847" y="3053986"/>
          <a:ext cx="433111" cy="91440"/>
        </a:xfrm>
        <a:custGeom>
          <a:avLst/>
          <a:gdLst/>
          <a:ahLst/>
          <a:cxnLst/>
          <a:rect l="0" t="0" r="0" b="0"/>
          <a:pathLst>
            <a:path>
              <a:moveTo>
                <a:pt x="0" y="45720"/>
              </a:moveTo>
              <a:lnTo>
                <a:pt x="4331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7190810" y="3097385"/>
        <a:ext cx="23185" cy="4641"/>
      </dsp:txXfrm>
    </dsp:sp>
    <dsp:sp modelId="{C596002F-7003-4218-974B-AE64FE18E115}">
      <dsp:nvSpPr>
        <dsp:cNvPr id="0" name=""/>
        <dsp:cNvSpPr/>
      </dsp:nvSpPr>
      <dsp:spPr>
        <a:xfrm>
          <a:off x="4971508" y="2494864"/>
          <a:ext cx="2016138" cy="12096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en-GB" sz="2000" b="0" kern="1200" dirty="0" err="1">
              <a:latin typeface="Century Gothic" panose="020B0502020202020204" pitchFamily="34" charset="0"/>
            </a:rPr>
            <a:t>Verwendung</a:t>
          </a:r>
          <a:r>
            <a:rPr lang="en-GB" sz="2000" b="0" kern="1200" dirty="0">
              <a:latin typeface="Century Gothic" panose="020B0502020202020204" pitchFamily="34" charset="0"/>
            </a:rPr>
            <a:t> </a:t>
          </a:r>
          <a:r>
            <a:rPr lang="en-GB" sz="2000" b="0" kern="1200" dirty="0" err="1">
              <a:latin typeface="Century Gothic" panose="020B0502020202020204" pitchFamily="34" charset="0"/>
            </a:rPr>
            <a:t>sicherer</a:t>
          </a:r>
          <a:r>
            <a:rPr lang="en-GB" sz="2000" b="0" kern="1200" dirty="0">
              <a:latin typeface="Century Gothic" panose="020B0502020202020204" pitchFamily="34" charset="0"/>
            </a:rPr>
            <a:t> </a:t>
          </a:r>
          <a:r>
            <a:rPr lang="en-GB" sz="2000" b="0" kern="1200" dirty="0" err="1">
              <a:latin typeface="Century Gothic" panose="020B0502020202020204" pitchFamily="34" charset="0"/>
            </a:rPr>
            <a:t>Zahlungs-methoden</a:t>
          </a:r>
          <a:endParaRPr lang="de-AT" sz="2000" b="0" kern="1200" dirty="0">
            <a:latin typeface="Century Gothic" panose="020B0502020202020204" pitchFamily="34" charset="0"/>
          </a:endParaRPr>
        </a:p>
      </dsp:txBody>
      <dsp:txXfrm>
        <a:off x="4971508" y="2494864"/>
        <a:ext cx="2016138" cy="1209683"/>
      </dsp:txXfrm>
    </dsp:sp>
    <dsp:sp modelId="{2DF8CE8B-CAEA-4048-AA57-3A3C68EAB6C7}">
      <dsp:nvSpPr>
        <dsp:cNvPr id="0" name=""/>
        <dsp:cNvSpPr/>
      </dsp:nvSpPr>
      <dsp:spPr>
        <a:xfrm>
          <a:off x="9587815" y="3053986"/>
          <a:ext cx="433111" cy="91440"/>
        </a:xfrm>
        <a:custGeom>
          <a:avLst/>
          <a:gdLst/>
          <a:ahLst/>
          <a:cxnLst/>
          <a:rect l="0" t="0" r="0" b="0"/>
          <a:pathLst>
            <a:path>
              <a:moveTo>
                <a:pt x="0" y="45720"/>
              </a:moveTo>
              <a:lnTo>
                <a:pt x="43311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AT" sz="2000" b="0" kern="1200">
            <a:latin typeface="Century Gothic" panose="020B0502020202020204" pitchFamily="34" charset="0"/>
          </a:endParaRPr>
        </a:p>
      </dsp:txBody>
      <dsp:txXfrm>
        <a:off x="9792778" y="3097385"/>
        <a:ext cx="23185" cy="4641"/>
      </dsp:txXfrm>
    </dsp:sp>
    <dsp:sp modelId="{A7C904B3-0893-411A-994A-5001BCEE1D21}">
      <dsp:nvSpPr>
        <dsp:cNvPr id="0" name=""/>
        <dsp:cNvSpPr/>
      </dsp:nvSpPr>
      <dsp:spPr>
        <a:xfrm>
          <a:off x="7451359" y="2453167"/>
          <a:ext cx="2138256" cy="12930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en-GB" sz="2000" b="0" kern="1200" dirty="0" err="1">
              <a:latin typeface="Century Gothic" panose="020B0502020202020204" pitchFamily="34" charset="0"/>
            </a:rPr>
            <a:t>Überwachung</a:t>
          </a:r>
          <a:r>
            <a:rPr lang="en-GB" sz="2000" b="0" kern="1200" dirty="0">
              <a:latin typeface="Century Gothic" panose="020B0502020202020204" pitchFamily="34" charset="0"/>
            </a:rPr>
            <a:t> der </a:t>
          </a:r>
          <a:r>
            <a:rPr lang="en-GB" sz="2000" b="0" kern="1200" dirty="0" err="1">
              <a:latin typeface="Century Gothic" panose="020B0502020202020204" pitchFamily="34" charset="0"/>
            </a:rPr>
            <a:t>Kontenaktivität</a:t>
          </a:r>
          <a:endParaRPr lang="de-AT" sz="2000" b="0" kern="1200" dirty="0">
            <a:latin typeface="Century Gothic" panose="020B0502020202020204" pitchFamily="34" charset="0"/>
          </a:endParaRPr>
        </a:p>
      </dsp:txBody>
      <dsp:txXfrm>
        <a:off x="7451359" y="2453167"/>
        <a:ext cx="2138256" cy="1293078"/>
      </dsp:txXfrm>
    </dsp:sp>
    <dsp:sp modelId="{D5F5D3C3-56B9-4219-AD36-04C9CFF28D58}">
      <dsp:nvSpPr>
        <dsp:cNvPr id="0" name=""/>
        <dsp:cNvSpPr/>
      </dsp:nvSpPr>
      <dsp:spPr>
        <a:xfrm>
          <a:off x="10053327" y="2493866"/>
          <a:ext cx="2126864" cy="1211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8792" tIns="103700" rIns="98792" bIns="103700" numCol="1" spcCol="1270" anchor="ctr" anchorCtr="0">
          <a:noAutofit/>
        </a:bodyPr>
        <a:lstStyle/>
        <a:p>
          <a:pPr marL="0" lvl="0" indent="0" algn="ctr" defTabSz="889000">
            <a:lnSpc>
              <a:spcPct val="90000"/>
            </a:lnSpc>
            <a:spcBef>
              <a:spcPct val="0"/>
            </a:spcBef>
            <a:spcAft>
              <a:spcPct val="35000"/>
            </a:spcAft>
            <a:buNone/>
          </a:pPr>
          <a:r>
            <a:rPr lang="en-GB" sz="2000" b="0" kern="1200" dirty="0" err="1">
              <a:latin typeface="Century Gothic" panose="020B0502020202020204" pitchFamily="34" charset="0"/>
            </a:rPr>
            <a:t>Daten-verschlüsselung</a:t>
          </a:r>
          <a:endParaRPr lang="de-AT" sz="2000" b="0" kern="1200" dirty="0">
            <a:latin typeface="Century Gothic" panose="020B0502020202020204" pitchFamily="34" charset="0"/>
          </a:endParaRPr>
        </a:p>
      </dsp:txBody>
      <dsp:txXfrm>
        <a:off x="10053327" y="2493866"/>
        <a:ext cx="2126864" cy="1211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99A97-C513-4AD5-BB2F-076F6D9990B0}">
      <dsp:nvSpPr>
        <dsp:cNvPr id="0" name=""/>
        <dsp:cNvSpPr/>
      </dsp:nvSpPr>
      <dsp:spPr>
        <a:xfrm>
          <a:off x="430820" y="1146411"/>
          <a:ext cx="704794" cy="704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4CBD9-8707-47EC-A122-B2D09E2008F9}">
      <dsp:nvSpPr>
        <dsp:cNvPr id="0" name=""/>
        <dsp:cNvSpPr/>
      </dsp:nvSpPr>
      <dsp:spPr>
        <a:xfrm>
          <a:off x="112" y="2169176"/>
          <a:ext cx="1566210"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Bilden Sie sich weiter</a:t>
          </a:r>
          <a:endParaRPr lang="de-AT" sz="2000" b="0" kern="1200" dirty="0">
            <a:latin typeface="Century Gothic" panose="020B0502020202020204" pitchFamily="34" charset="0"/>
          </a:endParaRPr>
        </a:p>
      </dsp:txBody>
      <dsp:txXfrm>
        <a:off x="112" y="2169176"/>
        <a:ext cx="1566210" cy="1096347"/>
      </dsp:txXfrm>
    </dsp:sp>
    <dsp:sp modelId="{48B073E1-93E3-4827-B68B-E8B12EE48C6D}">
      <dsp:nvSpPr>
        <dsp:cNvPr id="0" name=""/>
        <dsp:cNvSpPr/>
      </dsp:nvSpPr>
      <dsp:spPr>
        <a:xfrm>
          <a:off x="2571313" y="1146411"/>
          <a:ext cx="704794" cy="704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14FBB9-FE86-4347-B98F-CDF08A5C4665}">
      <dsp:nvSpPr>
        <dsp:cNvPr id="0" name=""/>
        <dsp:cNvSpPr/>
      </dsp:nvSpPr>
      <dsp:spPr>
        <a:xfrm>
          <a:off x="1840409" y="2169176"/>
          <a:ext cx="2166602"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Unaufgeforderte</a:t>
          </a:r>
          <a:r>
            <a:rPr lang="en-GB" sz="2000" b="0" kern="1200" dirty="0">
              <a:latin typeface="Century Gothic" panose="020B0502020202020204" pitchFamily="34" charset="0"/>
            </a:rPr>
            <a:t> </a:t>
          </a:r>
          <a:r>
            <a:rPr lang="en-GB" sz="2000" b="0" kern="1200" dirty="0" err="1">
              <a:latin typeface="Century Gothic" panose="020B0502020202020204" pitchFamily="34" charset="0"/>
            </a:rPr>
            <a:t>Kommunikation</a:t>
          </a:r>
          <a:r>
            <a:rPr lang="en-GB" sz="2000" b="0" kern="1200" dirty="0">
              <a:latin typeface="Century Gothic" panose="020B0502020202020204" pitchFamily="34" charset="0"/>
            </a:rPr>
            <a:t> </a:t>
          </a:r>
          <a:r>
            <a:rPr lang="en-GB" sz="2000" b="0" kern="1200" dirty="0" err="1">
              <a:latin typeface="Century Gothic" panose="020B0502020202020204" pitchFamily="34" charset="0"/>
            </a:rPr>
            <a:t>skeptisch</a:t>
          </a:r>
          <a:r>
            <a:rPr lang="en-GB" sz="2000" b="0" kern="1200" dirty="0">
              <a:latin typeface="Century Gothic" panose="020B0502020202020204" pitchFamily="34" charset="0"/>
            </a:rPr>
            <a:t> </a:t>
          </a:r>
          <a:r>
            <a:rPr lang="en-GB" sz="2000" b="0" kern="1200" dirty="0" err="1">
              <a:latin typeface="Century Gothic" panose="020B0502020202020204" pitchFamily="34" charset="0"/>
            </a:rPr>
            <a:t>betrachten</a:t>
          </a:r>
          <a:endParaRPr lang="de-AT" sz="2000" b="0" kern="1200" dirty="0">
            <a:latin typeface="Century Gothic" panose="020B0502020202020204" pitchFamily="34" charset="0"/>
          </a:endParaRPr>
        </a:p>
      </dsp:txBody>
      <dsp:txXfrm>
        <a:off x="1840409" y="2169176"/>
        <a:ext cx="2166602" cy="1096347"/>
      </dsp:txXfrm>
    </dsp:sp>
    <dsp:sp modelId="{2A0A2D05-484B-4D09-90A2-CFFC04E5F1CD}">
      <dsp:nvSpPr>
        <dsp:cNvPr id="0" name=""/>
        <dsp:cNvSpPr/>
      </dsp:nvSpPr>
      <dsp:spPr>
        <a:xfrm>
          <a:off x="4711807" y="1146411"/>
          <a:ext cx="704794" cy="7047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D7870F-1BE3-46E0-98CE-2ABFC664EEE1}">
      <dsp:nvSpPr>
        <dsp:cNvPr id="0" name=""/>
        <dsp:cNvSpPr/>
      </dsp:nvSpPr>
      <dsp:spPr>
        <a:xfrm>
          <a:off x="4281099" y="2169176"/>
          <a:ext cx="1566210"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Überprüfen</a:t>
          </a:r>
          <a:r>
            <a:rPr lang="en-GB" sz="2000" b="0" kern="1200" dirty="0">
              <a:latin typeface="Century Gothic" panose="020B0502020202020204" pitchFamily="34" charset="0"/>
            </a:rPr>
            <a:t> der </a:t>
          </a:r>
          <a:r>
            <a:rPr lang="en-GB" sz="2000" b="0" kern="1200" dirty="0" err="1">
              <a:latin typeface="Century Gothic" panose="020B0502020202020204" pitchFamily="34" charset="0"/>
            </a:rPr>
            <a:t>Legitimität</a:t>
          </a:r>
          <a:r>
            <a:rPr lang="en-GB" sz="2000" b="0" kern="1200" dirty="0">
              <a:latin typeface="Century Gothic" panose="020B0502020202020204" pitchFamily="34" charset="0"/>
            </a:rPr>
            <a:t> von </a:t>
          </a:r>
          <a:r>
            <a:rPr lang="en-GB" sz="2000" b="0" kern="1200" dirty="0" err="1">
              <a:latin typeface="Century Gothic" panose="020B0502020202020204" pitchFamily="34" charset="0"/>
            </a:rPr>
            <a:t>Anfragen</a:t>
          </a:r>
          <a:endParaRPr lang="de-AT" sz="2000" b="0" kern="1200" dirty="0">
            <a:latin typeface="Century Gothic" panose="020B0502020202020204" pitchFamily="34" charset="0"/>
          </a:endParaRPr>
        </a:p>
      </dsp:txBody>
      <dsp:txXfrm>
        <a:off x="4281099" y="2169176"/>
        <a:ext cx="1566210" cy="1096347"/>
      </dsp:txXfrm>
    </dsp:sp>
    <dsp:sp modelId="{B97B7384-FE9E-49D3-AA5B-30C2FADC788B}">
      <dsp:nvSpPr>
        <dsp:cNvPr id="0" name=""/>
        <dsp:cNvSpPr/>
      </dsp:nvSpPr>
      <dsp:spPr>
        <a:xfrm>
          <a:off x="6883241" y="1146411"/>
          <a:ext cx="704794" cy="7047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394C3-7823-42CA-B4FB-E993C7773B52}">
      <dsp:nvSpPr>
        <dsp:cNvPr id="0" name=""/>
        <dsp:cNvSpPr/>
      </dsp:nvSpPr>
      <dsp:spPr>
        <a:xfrm>
          <a:off x="6121396" y="2169176"/>
          <a:ext cx="2228483"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Keine</a:t>
          </a:r>
          <a:r>
            <a:rPr lang="en-GB" sz="2000" b="0" kern="1200" dirty="0">
              <a:latin typeface="Century Gothic" panose="020B0502020202020204" pitchFamily="34" charset="0"/>
            </a:rPr>
            <a:t> </a:t>
          </a:r>
          <a:r>
            <a:rPr lang="en-GB" sz="2000" b="0" kern="1200" dirty="0" err="1">
              <a:latin typeface="Century Gothic" panose="020B0502020202020204" pitchFamily="34" charset="0"/>
            </a:rPr>
            <a:t>überstürzten</a:t>
          </a:r>
          <a:r>
            <a:rPr lang="en-GB" sz="2000" b="0" kern="1200" dirty="0">
              <a:latin typeface="Century Gothic" panose="020B0502020202020204" pitchFamily="34" charset="0"/>
            </a:rPr>
            <a:t> </a:t>
          </a:r>
          <a:r>
            <a:rPr lang="en-GB" sz="2000" b="0" kern="1200" dirty="0" err="1">
              <a:latin typeface="Century Gothic" panose="020B0502020202020204" pitchFamily="34" charset="0"/>
            </a:rPr>
            <a:t>Entscheidungen</a:t>
          </a:r>
          <a:r>
            <a:rPr lang="en-GB" sz="2000" b="0" kern="1200" dirty="0">
              <a:latin typeface="Century Gothic" panose="020B0502020202020204" pitchFamily="34" charset="0"/>
            </a:rPr>
            <a:t> </a:t>
          </a:r>
          <a:r>
            <a:rPr lang="en-GB" sz="2000" b="0" kern="1200" dirty="0" err="1">
              <a:latin typeface="Century Gothic" panose="020B0502020202020204" pitchFamily="34" charset="0"/>
            </a:rPr>
            <a:t>treffen</a:t>
          </a:r>
          <a:endParaRPr lang="de-AT" sz="2000" b="0" kern="1200" dirty="0">
            <a:latin typeface="Century Gothic" panose="020B0502020202020204" pitchFamily="34" charset="0"/>
          </a:endParaRPr>
        </a:p>
      </dsp:txBody>
      <dsp:txXfrm>
        <a:off x="6121396" y="2169176"/>
        <a:ext cx="2228483" cy="1096347"/>
      </dsp:txXfrm>
    </dsp:sp>
    <dsp:sp modelId="{8DAE029B-3149-408F-8CB6-1462C1939934}">
      <dsp:nvSpPr>
        <dsp:cNvPr id="0" name=""/>
        <dsp:cNvSpPr/>
      </dsp:nvSpPr>
      <dsp:spPr>
        <a:xfrm>
          <a:off x="9054675" y="1146411"/>
          <a:ext cx="704794" cy="7047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86DF9-A914-4B38-9355-AD579488F010}">
      <dsp:nvSpPr>
        <dsp:cNvPr id="0" name=""/>
        <dsp:cNvSpPr/>
      </dsp:nvSpPr>
      <dsp:spPr>
        <a:xfrm>
          <a:off x="8623967" y="2169176"/>
          <a:ext cx="1566210"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a:latin typeface="Century Gothic" panose="020B0502020202020204" pitchFamily="34" charset="0"/>
            </a:rPr>
            <a:t>Schutz der </a:t>
          </a:r>
          <a:r>
            <a:rPr lang="en-GB" sz="2000" b="0" kern="1200" dirty="0" err="1">
              <a:latin typeface="Century Gothic" panose="020B0502020202020204" pitchFamily="34" charset="0"/>
            </a:rPr>
            <a:t>persönlichen</a:t>
          </a:r>
          <a:r>
            <a:rPr lang="en-GB" sz="2000" b="0" kern="1200" dirty="0">
              <a:latin typeface="Century Gothic" panose="020B0502020202020204" pitchFamily="34" charset="0"/>
            </a:rPr>
            <a:t> </a:t>
          </a:r>
          <a:r>
            <a:rPr lang="en-GB" sz="2000" b="0" kern="1200" dirty="0" err="1">
              <a:latin typeface="Century Gothic" panose="020B0502020202020204" pitchFamily="34" charset="0"/>
            </a:rPr>
            <a:t>Daten</a:t>
          </a:r>
          <a:endParaRPr lang="de-AT" sz="2000" b="0" kern="1200" dirty="0">
            <a:latin typeface="Century Gothic" panose="020B0502020202020204" pitchFamily="34" charset="0"/>
          </a:endParaRPr>
        </a:p>
      </dsp:txBody>
      <dsp:txXfrm>
        <a:off x="8623967" y="2169176"/>
        <a:ext cx="1566210" cy="1096347"/>
      </dsp:txXfrm>
    </dsp:sp>
    <dsp:sp modelId="{1E91049D-1D5F-4BBD-9C95-4AE1FEDEA1F5}">
      <dsp:nvSpPr>
        <dsp:cNvPr id="0" name=""/>
        <dsp:cNvSpPr/>
      </dsp:nvSpPr>
      <dsp:spPr>
        <a:xfrm>
          <a:off x="10894972" y="1146411"/>
          <a:ext cx="704794" cy="7047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6E011-5D82-4A12-9244-57D4026A8B87}">
      <dsp:nvSpPr>
        <dsp:cNvPr id="0" name=""/>
        <dsp:cNvSpPr/>
      </dsp:nvSpPr>
      <dsp:spPr>
        <a:xfrm>
          <a:off x="10464264" y="2169176"/>
          <a:ext cx="1566210" cy="1096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Vertrauen</a:t>
          </a:r>
          <a:r>
            <a:rPr lang="en-GB" sz="2000" b="0" kern="1200" dirty="0">
              <a:latin typeface="Century Gothic" panose="020B0502020202020204" pitchFamily="34" charset="0"/>
            </a:rPr>
            <a:t> Sie </a:t>
          </a:r>
          <a:r>
            <a:rPr lang="en-GB" sz="2000" b="0" kern="1200" dirty="0" err="1">
              <a:latin typeface="Century Gothic" panose="020B0502020202020204" pitchFamily="34" charset="0"/>
            </a:rPr>
            <a:t>Ihren</a:t>
          </a:r>
          <a:r>
            <a:rPr lang="en-GB" sz="2000" b="0" kern="1200" dirty="0">
              <a:latin typeface="Century Gothic" panose="020B0502020202020204" pitchFamily="34" charset="0"/>
            </a:rPr>
            <a:t> </a:t>
          </a:r>
          <a:r>
            <a:rPr lang="en-GB" sz="2000" b="0" kern="1200" dirty="0" err="1">
              <a:latin typeface="Century Gothic" panose="020B0502020202020204" pitchFamily="34" charset="0"/>
            </a:rPr>
            <a:t>Instinkten</a:t>
          </a:r>
          <a:endParaRPr lang="de-AT" sz="2000" b="0" kern="1200" dirty="0">
            <a:latin typeface="Century Gothic" panose="020B0502020202020204" pitchFamily="34" charset="0"/>
          </a:endParaRPr>
        </a:p>
      </dsp:txBody>
      <dsp:txXfrm>
        <a:off x="10464264" y="2169176"/>
        <a:ext cx="1566210" cy="1096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04200-DF1A-44C1-99DF-B320E23A709C}">
      <dsp:nvSpPr>
        <dsp:cNvPr id="0" name=""/>
        <dsp:cNvSpPr/>
      </dsp:nvSpPr>
      <dsp:spPr>
        <a:xfrm>
          <a:off x="1910276" y="272572"/>
          <a:ext cx="472236" cy="472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06F63-365A-4D81-A547-7C1BE2426E60}">
      <dsp:nvSpPr>
        <dsp:cNvPr id="0" name=""/>
        <dsp:cNvSpPr/>
      </dsp:nvSpPr>
      <dsp:spPr>
        <a:xfrm>
          <a:off x="800675" y="927000"/>
          <a:ext cx="2691453" cy="47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err="1">
              <a:latin typeface="Century Gothic" panose="020B0502020202020204" pitchFamily="34" charset="0"/>
            </a:rPr>
            <a:t>Verwendung</a:t>
          </a:r>
          <a:r>
            <a:rPr lang="en-US" sz="2000" kern="1200" dirty="0">
              <a:latin typeface="Century Gothic" panose="020B0502020202020204" pitchFamily="34" charset="0"/>
            </a:rPr>
            <a:t> starker, </a:t>
          </a:r>
          <a:r>
            <a:rPr lang="en-US" sz="2000" kern="1200" dirty="0" err="1">
              <a:latin typeface="Century Gothic" panose="020B0502020202020204" pitchFamily="34" charset="0"/>
            </a:rPr>
            <a:t>eindeutiger</a:t>
          </a:r>
          <a:r>
            <a:rPr lang="en-US" sz="2000" kern="1200" dirty="0">
              <a:latin typeface="Century Gothic" panose="020B0502020202020204" pitchFamily="34" charset="0"/>
            </a:rPr>
            <a:t> </a:t>
          </a:r>
          <a:r>
            <a:rPr lang="en-US" sz="2000" kern="1200" dirty="0" err="1">
              <a:latin typeface="Century Gothic" panose="020B0502020202020204" pitchFamily="34" charset="0"/>
            </a:rPr>
            <a:t>Passwörter</a:t>
          </a:r>
          <a:endParaRPr lang="en-US" sz="2000" kern="1200" dirty="0">
            <a:latin typeface="Century Gothic" panose="020B0502020202020204" pitchFamily="34" charset="0"/>
          </a:endParaRPr>
        </a:p>
      </dsp:txBody>
      <dsp:txXfrm>
        <a:off x="800675" y="927000"/>
        <a:ext cx="2691453" cy="474747"/>
      </dsp:txXfrm>
    </dsp:sp>
    <dsp:sp modelId="{8DB01810-EED1-4A62-B0BA-FCBF5124C093}">
      <dsp:nvSpPr>
        <dsp:cNvPr id="0" name=""/>
        <dsp:cNvSpPr/>
      </dsp:nvSpPr>
      <dsp:spPr>
        <a:xfrm>
          <a:off x="5325651" y="238916"/>
          <a:ext cx="472236" cy="472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DA8EA-923C-4226-B07A-C87F44A1736B}">
      <dsp:nvSpPr>
        <dsp:cNvPr id="0" name=""/>
        <dsp:cNvSpPr/>
      </dsp:nvSpPr>
      <dsp:spPr>
        <a:xfrm>
          <a:off x="4473519" y="893685"/>
          <a:ext cx="2176505" cy="476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i="0" kern="1200" dirty="0">
              <a:latin typeface="Century Gothic" panose="020B0502020202020204" pitchFamily="34" charset="0"/>
            </a:rPr>
            <a:t>Zwei-</a:t>
          </a:r>
          <a:r>
            <a:rPr lang="en-GB" sz="2000" b="0" i="0" kern="1200" dirty="0" err="1">
              <a:latin typeface="Century Gothic" panose="020B0502020202020204" pitchFamily="34" charset="0"/>
            </a:rPr>
            <a:t>Faktor</a:t>
          </a:r>
          <a:r>
            <a:rPr lang="en-GB" sz="2000" b="0" i="0" kern="1200" dirty="0">
              <a:latin typeface="Century Gothic" panose="020B0502020202020204" pitchFamily="34" charset="0"/>
            </a:rPr>
            <a:t>-</a:t>
          </a:r>
          <a:r>
            <a:rPr lang="en-GB" sz="2000" b="0" i="0" kern="1200" dirty="0" err="1">
              <a:latin typeface="Century Gothic" panose="020B0502020202020204" pitchFamily="34" charset="0"/>
            </a:rPr>
            <a:t>Authentifizierung</a:t>
          </a:r>
          <a:r>
            <a:rPr lang="en-GB" sz="2000" b="0" i="0" kern="1200" dirty="0">
              <a:latin typeface="Century Gothic" panose="020B0502020202020204" pitchFamily="34" charset="0"/>
            </a:rPr>
            <a:t> (2FA) </a:t>
          </a:r>
          <a:endParaRPr lang="en-US" sz="2000" kern="1200" dirty="0">
            <a:latin typeface="Century Gothic" panose="020B0502020202020204" pitchFamily="34" charset="0"/>
          </a:endParaRPr>
        </a:p>
      </dsp:txBody>
      <dsp:txXfrm>
        <a:off x="4473519" y="893685"/>
        <a:ext cx="2176505" cy="476371"/>
      </dsp:txXfrm>
    </dsp:sp>
    <dsp:sp modelId="{6E5EAAE9-4FCC-4214-AA6A-0E85BB593622}">
      <dsp:nvSpPr>
        <dsp:cNvPr id="0" name=""/>
        <dsp:cNvSpPr/>
      </dsp:nvSpPr>
      <dsp:spPr>
        <a:xfrm>
          <a:off x="9122138" y="204227"/>
          <a:ext cx="472236" cy="472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AC2E0-B30E-4123-AE37-680C670AE451}">
      <dsp:nvSpPr>
        <dsp:cNvPr id="0" name=""/>
        <dsp:cNvSpPr/>
      </dsp:nvSpPr>
      <dsp:spPr>
        <a:xfrm>
          <a:off x="7924108" y="735490"/>
          <a:ext cx="2868300" cy="721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0" i="0" kern="1200" dirty="0" err="1">
              <a:latin typeface="Century Gothic" panose="020B0502020202020204" pitchFamily="34" charset="0"/>
            </a:rPr>
            <a:t>Regelmäßige</a:t>
          </a:r>
          <a:r>
            <a:rPr lang="en-GB" sz="2000" b="0" i="0" kern="1200" dirty="0">
              <a:latin typeface="Century Gothic" panose="020B0502020202020204" pitchFamily="34" charset="0"/>
            </a:rPr>
            <a:t> </a:t>
          </a:r>
          <a:r>
            <a:rPr lang="en-GB" sz="2000" b="0" i="0" kern="1200" dirty="0" err="1">
              <a:latin typeface="Century Gothic" panose="020B0502020202020204" pitchFamily="34" charset="0"/>
            </a:rPr>
            <a:t>Aktualisierung</a:t>
          </a:r>
          <a:r>
            <a:rPr lang="en-GB" sz="2000" b="0" i="0" kern="1200" dirty="0">
              <a:latin typeface="Century Gothic" panose="020B0502020202020204" pitchFamily="34" charset="0"/>
            </a:rPr>
            <a:t> der Software und </a:t>
          </a:r>
          <a:r>
            <a:rPr lang="en-GB" sz="2000" b="0" i="0" kern="1200" dirty="0" err="1">
              <a:latin typeface="Century Gothic" panose="020B0502020202020204" pitchFamily="34" charset="0"/>
            </a:rPr>
            <a:t>Geräte</a:t>
          </a:r>
          <a:endParaRPr lang="en-US" sz="2000" kern="1200" dirty="0">
            <a:latin typeface="Century Gothic" panose="020B0502020202020204" pitchFamily="34" charset="0"/>
          </a:endParaRPr>
        </a:p>
      </dsp:txBody>
      <dsp:txXfrm>
        <a:off x="7924108" y="735490"/>
        <a:ext cx="2868300" cy="721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E3BB2-18B0-478C-B68F-CC376E7EFA4D}">
      <dsp:nvSpPr>
        <dsp:cNvPr id="0" name=""/>
        <dsp:cNvSpPr/>
      </dsp:nvSpPr>
      <dsp:spPr>
        <a:xfrm>
          <a:off x="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EDC88-1CF6-4ED6-BE51-26A8E427C0E3}">
      <dsp:nvSpPr>
        <dsp:cNvPr id="0" name=""/>
        <dsp:cNvSpPr/>
      </dsp:nvSpPr>
      <dsp:spPr>
        <a:xfrm>
          <a:off x="36576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Phishing-E-Mails</a:t>
          </a:r>
          <a:endParaRPr lang="de-AT" sz="2000" b="0" kern="1200" dirty="0">
            <a:latin typeface="Century Gothic" panose="020B0502020202020204" pitchFamily="34" charset="0"/>
          </a:endParaRPr>
        </a:p>
      </dsp:txBody>
      <dsp:txXfrm>
        <a:off x="426983" y="1395767"/>
        <a:ext cx="3169394" cy="1967872"/>
      </dsp:txXfrm>
    </dsp:sp>
    <dsp:sp modelId="{2E4BFE80-F878-42AF-A37F-17DCBFDEB8C0}">
      <dsp:nvSpPr>
        <dsp:cNvPr id="0" name=""/>
        <dsp:cNvSpPr/>
      </dsp:nvSpPr>
      <dsp:spPr>
        <a:xfrm>
          <a:off x="402336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C952F-0EC2-4BCA-A063-D7EFC1D8931D}">
      <dsp:nvSpPr>
        <dsp:cNvPr id="0" name=""/>
        <dsp:cNvSpPr/>
      </dsp:nvSpPr>
      <dsp:spPr>
        <a:xfrm>
          <a:off x="438912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Ponzi-Systeme</a:t>
          </a:r>
          <a:endParaRPr lang="de-AT" sz="2000" b="0" kern="1200" dirty="0">
            <a:latin typeface="Century Gothic" panose="020B0502020202020204" pitchFamily="34" charset="0"/>
          </a:endParaRPr>
        </a:p>
      </dsp:txBody>
      <dsp:txXfrm>
        <a:off x="4450343" y="1395767"/>
        <a:ext cx="3169394" cy="1967872"/>
      </dsp:txXfrm>
    </dsp:sp>
    <dsp:sp modelId="{0174C0BE-4850-45EC-8707-B7F245913559}">
      <dsp:nvSpPr>
        <dsp:cNvPr id="0" name=""/>
        <dsp:cNvSpPr/>
      </dsp:nvSpPr>
      <dsp:spPr>
        <a:xfrm>
          <a:off x="804672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BFB5-51FF-40ED-9300-C2920F898294}">
      <dsp:nvSpPr>
        <dsp:cNvPr id="0" name=""/>
        <dsp:cNvSpPr/>
      </dsp:nvSpPr>
      <dsp:spPr>
        <a:xfrm>
          <a:off x="841248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Anlagebetrug</a:t>
          </a:r>
          <a:endParaRPr lang="de-AT" sz="2000" b="0" kern="1200" dirty="0">
            <a:latin typeface="Century Gothic" panose="020B0502020202020204" pitchFamily="34" charset="0"/>
          </a:endParaRPr>
        </a:p>
      </dsp:txBody>
      <dsp:txXfrm>
        <a:off x="8473703" y="1395767"/>
        <a:ext cx="3169394" cy="19678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E3BB2-18B0-478C-B68F-CC376E7EFA4D}">
      <dsp:nvSpPr>
        <dsp:cNvPr id="0" name=""/>
        <dsp:cNvSpPr/>
      </dsp:nvSpPr>
      <dsp:spPr>
        <a:xfrm>
          <a:off x="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EDC88-1CF6-4ED6-BE51-26A8E427C0E3}">
      <dsp:nvSpPr>
        <dsp:cNvPr id="0" name=""/>
        <dsp:cNvSpPr/>
      </dsp:nvSpPr>
      <dsp:spPr>
        <a:xfrm>
          <a:off x="36576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Phishing-E-Mails</a:t>
          </a:r>
          <a:endParaRPr lang="de-AT" sz="2000" b="0" kern="1200" dirty="0">
            <a:latin typeface="Century Gothic" panose="020B0502020202020204" pitchFamily="34" charset="0"/>
          </a:endParaRPr>
        </a:p>
      </dsp:txBody>
      <dsp:txXfrm>
        <a:off x="426983" y="1395767"/>
        <a:ext cx="3169394" cy="1967872"/>
      </dsp:txXfrm>
    </dsp:sp>
    <dsp:sp modelId="{2E4BFE80-F878-42AF-A37F-17DCBFDEB8C0}">
      <dsp:nvSpPr>
        <dsp:cNvPr id="0" name=""/>
        <dsp:cNvSpPr/>
      </dsp:nvSpPr>
      <dsp:spPr>
        <a:xfrm>
          <a:off x="402336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8C952F-0EC2-4BCA-A063-D7EFC1D8931D}">
      <dsp:nvSpPr>
        <dsp:cNvPr id="0" name=""/>
        <dsp:cNvSpPr/>
      </dsp:nvSpPr>
      <dsp:spPr>
        <a:xfrm>
          <a:off x="438912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de-DE" sz="2000" b="0" kern="1200" dirty="0">
              <a:latin typeface="Century Gothic" panose="020B0502020202020204" pitchFamily="34" charset="0"/>
            </a:rPr>
            <a:t>Ponzi-Systeme</a:t>
          </a:r>
          <a:endParaRPr lang="de-AT" sz="2000" b="0" kern="1200" dirty="0">
            <a:latin typeface="Century Gothic" panose="020B0502020202020204" pitchFamily="34" charset="0"/>
          </a:endParaRPr>
        </a:p>
      </dsp:txBody>
      <dsp:txXfrm>
        <a:off x="4450343" y="1395767"/>
        <a:ext cx="3169394" cy="1967872"/>
      </dsp:txXfrm>
    </dsp:sp>
    <dsp:sp modelId="{0174C0BE-4850-45EC-8707-B7F245913559}">
      <dsp:nvSpPr>
        <dsp:cNvPr id="0" name=""/>
        <dsp:cNvSpPr/>
      </dsp:nvSpPr>
      <dsp:spPr>
        <a:xfrm>
          <a:off x="8046720" y="987072"/>
          <a:ext cx="3291840" cy="20903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8BFB5-51FF-40ED-9300-C2920F898294}">
      <dsp:nvSpPr>
        <dsp:cNvPr id="0" name=""/>
        <dsp:cNvSpPr/>
      </dsp:nvSpPr>
      <dsp:spPr>
        <a:xfrm>
          <a:off x="8412480" y="1334544"/>
          <a:ext cx="3291840" cy="20903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0" kern="1200" dirty="0" err="1">
              <a:latin typeface="Century Gothic" panose="020B0502020202020204" pitchFamily="34" charset="0"/>
            </a:rPr>
            <a:t>Anlagebetrug</a:t>
          </a:r>
          <a:endParaRPr lang="de-AT" sz="2000" b="0" kern="1200" dirty="0">
            <a:latin typeface="Century Gothic" panose="020B0502020202020204" pitchFamily="34" charset="0"/>
          </a:endParaRPr>
        </a:p>
      </dsp:txBody>
      <dsp:txXfrm>
        <a:off x="8473703" y="1395767"/>
        <a:ext cx="3169394" cy="19678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7C2E-4A35-4FDB-8018-0085721EB62F}">
      <dsp:nvSpPr>
        <dsp:cNvPr id="0" name=""/>
        <dsp:cNvSpPr/>
      </dsp:nvSpPr>
      <dsp:spPr>
        <a:xfrm>
          <a:off x="0" y="3689477"/>
          <a:ext cx="2556245" cy="26916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Verwenden</a:t>
          </a:r>
          <a:endParaRPr lang="en-US" sz="2000" kern="1200" dirty="0">
            <a:latin typeface="Century Gothic" panose="020B0502020202020204" pitchFamily="34" charset="0"/>
          </a:endParaRPr>
        </a:p>
      </dsp:txBody>
      <dsp:txXfrm>
        <a:off x="0" y="3689477"/>
        <a:ext cx="2556245" cy="269163"/>
      </dsp:txXfrm>
    </dsp:sp>
    <dsp:sp modelId="{A1D80F8B-67A0-432B-8661-7AE797D2C3AF}">
      <dsp:nvSpPr>
        <dsp:cNvPr id="0" name=""/>
        <dsp:cNvSpPr/>
      </dsp:nvSpPr>
      <dsp:spPr>
        <a:xfrm>
          <a:off x="2556245" y="3689477"/>
          <a:ext cx="7668735" cy="26916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Verwenden</a:t>
          </a:r>
          <a:r>
            <a:rPr lang="en-US" sz="2000" kern="1200" dirty="0">
              <a:latin typeface="Century Gothic" panose="020B0502020202020204" pitchFamily="34" charset="0"/>
            </a:rPr>
            <a:t> Sie </a:t>
          </a:r>
          <a:r>
            <a:rPr lang="en-US" sz="2000" kern="1200" dirty="0" err="1">
              <a:latin typeface="Century Gothic" panose="020B0502020202020204" pitchFamily="34" charset="0"/>
            </a:rPr>
            <a:t>Sicherheitssoftware</a:t>
          </a:r>
          <a:r>
            <a:rPr lang="en-US" sz="2000" kern="1200" dirty="0">
              <a:latin typeface="Century Gothic" panose="020B0502020202020204" pitchFamily="34" charset="0"/>
            </a:rPr>
            <a:t> und E-Mail-Filter</a:t>
          </a:r>
        </a:p>
      </dsp:txBody>
      <dsp:txXfrm>
        <a:off x="2556245" y="3689477"/>
        <a:ext cx="7668735" cy="269163"/>
      </dsp:txXfrm>
    </dsp:sp>
    <dsp:sp modelId="{0F7987D2-831B-42D9-9FE0-C6D98B35E144}">
      <dsp:nvSpPr>
        <dsp:cNvPr id="0" name=""/>
        <dsp:cNvSpPr/>
      </dsp:nvSpPr>
      <dsp:spPr>
        <a:xfrm rot="10800000">
          <a:off x="0" y="3279541"/>
          <a:ext cx="2556245" cy="413974"/>
        </a:xfrm>
        <a:prstGeom prst="upArrowCallout">
          <a:avLst>
            <a:gd name="adj1" fmla="val 5000"/>
            <a:gd name="adj2" fmla="val 10000"/>
            <a:gd name="adj3" fmla="val 15000"/>
            <a:gd name="adj4" fmla="val 64977"/>
          </a:avLst>
        </a:prstGeom>
        <a:gradFill rotWithShape="0">
          <a:gsLst>
            <a:gs pos="0">
              <a:schemeClr val="accent5">
                <a:hueOff val="-750949"/>
                <a:satOff val="-1935"/>
                <a:lumOff val="-1307"/>
                <a:alphaOff val="0"/>
                <a:tint val="100000"/>
                <a:shade val="100000"/>
                <a:satMod val="130000"/>
              </a:schemeClr>
            </a:gs>
            <a:gs pos="100000">
              <a:schemeClr val="accent5">
                <a:hueOff val="-750949"/>
                <a:satOff val="-1935"/>
                <a:lumOff val="-1307"/>
                <a:alphaOff val="0"/>
                <a:tint val="50000"/>
                <a:shade val="100000"/>
                <a:satMod val="350000"/>
              </a:schemeClr>
            </a:gs>
          </a:gsLst>
          <a:lin ang="16200000" scaled="0"/>
        </a:gradFill>
        <a:ln w="9525" cap="flat" cmpd="sng" algn="ctr">
          <a:solidFill>
            <a:schemeClr val="accent5">
              <a:hueOff val="-750949"/>
              <a:satOff val="-1935"/>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Vertrauen</a:t>
          </a:r>
          <a:endParaRPr lang="en-US" sz="2000" kern="1200" dirty="0">
            <a:latin typeface="Century Gothic" panose="020B0502020202020204" pitchFamily="34" charset="0"/>
          </a:endParaRPr>
        </a:p>
      </dsp:txBody>
      <dsp:txXfrm rot="-10800000">
        <a:off x="0" y="3279541"/>
        <a:ext cx="2556245" cy="269083"/>
      </dsp:txXfrm>
    </dsp:sp>
    <dsp:sp modelId="{2664C3CE-67DF-40BD-9B2A-7806D2B8581F}">
      <dsp:nvSpPr>
        <dsp:cNvPr id="0" name=""/>
        <dsp:cNvSpPr/>
      </dsp:nvSpPr>
      <dsp:spPr>
        <a:xfrm>
          <a:off x="2556245" y="3279541"/>
          <a:ext cx="7668735" cy="269083"/>
        </a:xfrm>
        <a:prstGeom prst="rect">
          <a:avLst/>
        </a:prstGeom>
        <a:solidFill>
          <a:schemeClr val="accent5">
            <a:tint val="40000"/>
            <a:alpha val="90000"/>
            <a:hueOff val="-748862"/>
            <a:satOff val="-2537"/>
            <a:lumOff val="-325"/>
            <a:alphaOff val="0"/>
          </a:schemeClr>
        </a:solidFill>
        <a:ln w="9525" cap="flat" cmpd="sng" algn="ctr">
          <a:solidFill>
            <a:schemeClr val="accent5">
              <a:tint val="40000"/>
              <a:alpha val="90000"/>
              <a:hueOff val="-748862"/>
              <a:satOff val="-2537"/>
              <a:lumOff val="-3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Vertrauen</a:t>
          </a:r>
          <a:r>
            <a:rPr lang="en-US" sz="2000" kern="1200" dirty="0">
              <a:latin typeface="Century Gothic" panose="020B0502020202020204" pitchFamily="34" charset="0"/>
            </a:rPr>
            <a:t> Sie </a:t>
          </a:r>
          <a:r>
            <a:rPr lang="en-US" sz="2000" kern="1200" dirty="0" err="1">
              <a:latin typeface="Century Gothic" panose="020B0502020202020204" pitchFamily="34" charset="0"/>
            </a:rPr>
            <a:t>Ihren</a:t>
          </a:r>
          <a:r>
            <a:rPr lang="en-US" sz="2000" kern="1200" dirty="0">
              <a:latin typeface="Century Gothic" panose="020B0502020202020204" pitchFamily="34" charset="0"/>
            </a:rPr>
            <a:t> </a:t>
          </a:r>
          <a:r>
            <a:rPr lang="en-US" sz="2000" kern="1200" dirty="0" err="1">
              <a:latin typeface="Century Gothic" panose="020B0502020202020204" pitchFamily="34" charset="0"/>
            </a:rPr>
            <a:t>Instinkten</a:t>
          </a:r>
          <a:r>
            <a:rPr lang="en-US" sz="2000" kern="1200" dirty="0">
              <a:latin typeface="Century Gothic" panose="020B0502020202020204" pitchFamily="34" charset="0"/>
            </a:rPr>
            <a:t> und </a:t>
          </a:r>
          <a:r>
            <a:rPr lang="en-US" sz="2000" kern="1200" dirty="0" err="1">
              <a:latin typeface="Century Gothic" panose="020B0502020202020204" pitchFamily="34" charset="0"/>
            </a:rPr>
            <a:t>bleiben</a:t>
          </a:r>
          <a:r>
            <a:rPr lang="en-US" sz="2000" kern="1200" dirty="0">
              <a:latin typeface="Century Gothic" panose="020B0502020202020204" pitchFamily="34" charset="0"/>
            </a:rPr>
            <a:t> Sie </a:t>
          </a:r>
          <a:r>
            <a:rPr lang="en-US" sz="2000" kern="1200" dirty="0" err="1">
              <a:latin typeface="Century Gothic" panose="020B0502020202020204" pitchFamily="34" charset="0"/>
            </a:rPr>
            <a:t>skeptisch</a:t>
          </a:r>
          <a:endParaRPr lang="en-US" sz="2000" kern="1200" dirty="0">
            <a:latin typeface="Century Gothic" panose="020B0502020202020204" pitchFamily="34" charset="0"/>
          </a:endParaRPr>
        </a:p>
      </dsp:txBody>
      <dsp:txXfrm>
        <a:off x="2556245" y="3279541"/>
        <a:ext cx="7668735" cy="269083"/>
      </dsp:txXfrm>
    </dsp:sp>
    <dsp:sp modelId="{0E0CED74-8F63-4E34-9FB7-B5F7AF7300A3}">
      <dsp:nvSpPr>
        <dsp:cNvPr id="0" name=""/>
        <dsp:cNvSpPr/>
      </dsp:nvSpPr>
      <dsp:spPr>
        <a:xfrm rot="10800000">
          <a:off x="0" y="2869604"/>
          <a:ext cx="2556245" cy="413974"/>
        </a:xfrm>
        <a:prstGeom prst="upArrowCallout">
          <a:avLst>
            <a:gd name="adj1" fmla="val 5000"/>
            <a:gd name="adj2" fmla="val 10000"/>
            <a:gd name="adj3" fmla="val 15000"/>
            <a:gd name="adj4" fmla="val 64977"/>
          </a:avLst>
        </a:prstGeom>
        <a:gradFill rotWithShape="0">
          <a:gsLst>
            <a:gs pos="0">
              <a:schemeClr val="accent5">
                <a:hueOff val="-1501898"/>
                <a:satOff val="-3871"/>
                <a:lumOff val="-2614"/>
                <a:alphaOff val="0"/>
                <a:tint val="100000"/>
                <a:shade val="100000"/>
                <a:satMod val="130000"/>
              </a:schemeClr>
            </a:gs>
            <a:gs pos="100000">
              <a:schemeClr val="accent5">
                <a:hueOff val="-1501898"/>
                <a:satOff val="-3871"/>
                <a:lumOff val="-2614"/>
                <a:alphaOff val="0"/>
                <a:tint val="50000"/>
                <a:shade val="100000"/>
                <a:satMod val="350000"/>
              </a:schemeClr>
            </a:gs>
          </a:gsLst>
          <a:lin ang="16200000" scaled="0"/>
        </a:gradFill>
        <a:ln w="9525" cap="flat" cmpd="sng" algn="ctr">
          <a:solidFill>
            <a:schemeClr val="accent5">
              <a:hueOff val="-1501898"/>
              <a:satOff val="-3871"/>
              <a:lumOff val="-26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Sein</a:t>
          </a:r>
        </a:p>
      </dsp:txBody>
      <dsp:txXfrm rot="-10800000">
        <a:off x="0" y="2869604"/>
        <a:ext cx="2556245" cy="269083"/>
      </dsp:txXfrm>
    </dsp:sp>
    <dsp:sp modelId="{208D193F-99E8-4997-B416-82B009784C50}">
      <dsp:nvSpPr>
        <dsp:cNvPr id="0" name=""/>
        <dsp:cNvSpPr/>
      </dsp:nvSpPr>
      <dsp:spPr>
        <a:xfrm>
          <a:off x="2556245" y="2869604"/>
          <a:ext cx="7668735" cy="269083"/>
        </a:xfrm>
        <a:prstGeom prst="rect">
          <a:avLst/>
        </a:prstGeom>
        <a:solidFill>
          <a:schemeClr val="accent5">
            <a:tint val="40000"/>
            <a:alpha val="90000"/>
            <a:hueOff val="-1497725"/>
            <a:satOff val="-5074"/>
            <a:lumOff val="-651"/>
            <a:alphaOff val="0"/>
          </a:schemeClr>
        </a:solidFill>
        <a:ln w="9525" cap="flat" cmpd="sng" algn="ctr">
          <a:solidFill>
            <a:schemeClr val="accent5">
              <a:tint val="40000"/>
              <a:alpha val="90000"/>
              <a:hueOff val="-1497725"/>
              <a:satOff val="-5074"/>
              <a:lumOff val="-6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Seien</a:t>
          </a:r>
          <a:r>
            <a:rPr lang="en-US" sz="2000" kern="1200" dirty="0">
              <a:latin typeface="Century Gothic" panose="020B0502020202020204" pitchFamily="34" charset="0"/>
            </a:rPr>
            <a:t> Sie </a:t>
          </a:r>
          <a:r>
            <a:rPr lang="en-US" sz="2000" kern="1200" dirty="0" err="1">
              <a:latin typeface="Century Gothic" panose="020B0502020202020204" pitchFamily="34" charset="0"/>
            </a:rPr>
            <a:t>vorsichtig</a:t>
          </a:r>
          <a:r>
            <a:rPr lang="en-US" sz="2000" kern="1200" dirty="0">
              <a:latin typeface="Century Gothic" panose="020B0502020202020204" pitchFamily="34" charset="0"/>
            </a:rPr>
            <a:t> </a:t>
          </a:r>
          <a:r>
            <a:rPr lang="en-US" sz="2000" kern="1200" dirty="0" err="1">
              <a:latin typeface="Century Gothic" panose="020B0502020202020204" pitchFamily="34" charset="0"/>
            </a:rPr>
            <a:t>bei</a:t>
          </a:r>
          <a:r>
            <a:rPr lang="en-US" sz="2000" kern="1200" dirty="0">
              <a:latin typeface="Century Gothic" panose="020B0502020202020204" pitchFamily="34" charset="0"/>
            </a:rPr>
            <a:t> </a:t>
          </a:r>
          <a:r>
            <a:rPr lang="en-US" sz="2000" kern="1200" dirty="0" err="1">
              <a:latin typeface="Century Gothic" panose="020B0502020202020204" pitchFamily="34" charset="0"/>
            </a:rPr>
            <a:t>ungewöhnlichen</a:t>
          </a:r>
          <a:r>
            <a:rPr lang="en-US" sz="2000" kern="1200" dirty="0">
              <a:latin typeface="Century Gothic" panose="020B0502020202020204" pitchFamily="34" charset="0"/>
            </a:rPr>
            <a:t> </a:t>
          </a:r>
          <a:r>
            <a:rPr lang="en-US" sz="2000" kern="1200" dirty="0" err="1">
              <a:latin typeface="Century Gothic" panose="020B0502020202020204" pitchFamily="34" charset="0"/>
            </a:rPr>
            <a:t>Anfragen</a:t>
          </a:r>
          <a:endParaRPr lang="en-US" sz="2000" kern="1200" dirty="0">
            <a:latin typeface="Century Gothic" panose="020B0502020202020204" pitchFamily="34" charset="0"/>
          </a:endParaRPr>
        </a:p>
      </dsp:txBody>
      <dsp:txXfrm>
        <a:off x="2556245" y="2869604"/>
        <a:ext cx="7668735" cy="269083"/>
      </dsp:txXfrm>
    </dsp:sp>
    <dsp:sp modelId="{5823E15B-5C4D-4591-AC00-74CC6E5DDC91}">
      <dsp:nvSpPr>
        <dsp:cNvPr id="0" name=""/>
        <dsp:cNvSpPr/>
      </dsp:nvSpPr>
      <dsp:spPr>
        <a:xfrm rot="10800000">
          <a:off x="0" y="2459667"/>
          <a:ext cx="2556245" cy="413974"/>
        </a:xfrm>
        <a:prstGeom prst="upArrowCallout">
          <a:avLst>
            <a:gd name="adj1" fmla="val 5000"/>
            <a:gd name="adj2" fmla="val 10000"/>
            <a:gd name="adj3" fmla="val 15000"/>
            <a:gd name="adj4" fmla="val 64977"/>
          </a:avLst>
        </a:prstGeom>
        <a:gradFill rotWithShape="0">
          <a:gsLst>
            <a:gs pos="0">
              <a:schemeClr val="accent5">
                <a:hueOff val="-2252848"/>
                <a:satOff val="-5806"/>
                <a:lumOff val="-3922"/>
                <a:alphaOff val="0"/>
                <a:tint val="100000"/>
                <a:shade val="100000"/>
                <a:satMod val="130000"/>
              </a:schemeClr>
            </a:gs>
            <a:gs pos="100000">
              <a:schemeClr val="accent5">
                <a:hueOff val="-2252848"/>
                <a:satOff val="-5806"/>
                <a:lumOff val="-3922"/>
                <a:alphaOff val="0"/>
                <a:tint val="50000"/>
                <a:shade val="100000"/>
                <a:satMod val="350000"/>
              </a:schemeClr>
            </a:gs>
          </a:gsLst>
          <a:lin ang="16200000" scaled="0"/>
        </a:gradFill>
        <a:ln w="9525" cap="flat" cmpd="sng" algn="ctr">
          <a:solidFill>
            <a:schemeClr val="accent5">
              <a:hueOff val="-2252848"/>
              <a:satOff val="-5806"/>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Prüfen</a:t>
          </a:r>
          <a:endParaRPr lang="en-US" sz="2000" kern="1200" dirty="0">
            <a:latin typeface="Century Gothic" panose="020B0502020202020204" pitchFamily="34" charset="0"/>
          </a:endParaRPr>
        </a:p>
      </dsp:txBody>
      <dsp:txXfrm rot="-10800000">
        <a:off x="0" y="2459667"/>
        <a:ext cx="2556245" cy="269083"/>
      </dsp:txXfrm>
    </dsp:sp>
    <dsp:sp modelId="{46E32521-47E7-4C6B-915E-3CE44935FEFD}">
      <dsp:nvSpPr>
        <dsp:cNvPr id="0" name=""/>
        <dsp:cNvSpPr/>
      </dsp:nvSpPr>
      <dsp:spPr>
        <a:xfrm>
          <a:off x="2556245" y="2459667"/>
          <a:ext cx="7668735" cy="269083"/>
        </a:xfrm>
        <a:prstGeom prst="rect">
          <a:avLst/>
        </a:prstGeom>
        <a:solidFill>
          <a:schemeClr val="accent5">
            <a:tint val="40000"/>
            <a:alpha val="90000"/>
            <a:hueOff val="-2246587"/>
            <a:satOff val="-7611"/>
            <a:lumOff val="-976"/>
            <a:alphaOff val="0"/>
          </a:schemeClr>
        </a:solidFill>
        <a:ln w="9525" cap="flat" cmpd="sng" algn="ctr">
          <a:solidFill>
            <a:schemeClr val="accent5">
              <a:tint val="40000"/>
              <a:alpha val="90000"/>
              <a:hueOff val="-2246587"/>
              <a:satOff val="-7611"/>
              <a:lumOff val="-9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Überprüfen</a:t>
          </a:r>
          <a:r>
            <a:rPr lang="en-US" sz="2000" kern="1200" dirty="0">
              <a:latin typeface="Century Gothic" panose="020B0502020202020204" pitchFamily="34" charset="0"/>
            </a:rPr>
            <a:t> von </a:t>
          </a:r>
          <a:r>
            <a:rPr lang="en-US" sz="2000" kern="1200" dirty="0" err="1">
              <a:latin typeface="Century Gothic" panose="020B0502020202020204" pitchFamily="34" charset="0"/>
            </a:rPr>
            <a:t>Rechtschreib</a:t>
          </a:r>
          <a:r>
            <a:rPr lang="en-US" sz="2000" kern="1200" dirty="0">
              <a:latin typeface="Century Gothic" panose="020B0502020202020204" pitchFamily="34" charset="0"/>
            </a:rPr>
            <a:t>- und </a:t>
          </a:r>
          <a:r>
            <a:rPr lang="en-US" sz="2000" kern="1200" dirty="0" err="1">
              <a:latin typeface="Century Gothic" panose="020B0502020202020204" pitchFamily="34" charset="0"/>
            </a:rPr>
            <a:t>Grammatikfehlern</a:t>
          </a:r>
          <a:endParaRPr lang="en-US" sz="2000" kern="1200" dirty="0">
            <a:latin typeface="Century Gothic" panose="020B0502020202020204" pitchFamily="34" charset="0"/>
          </a:endParaRPr>
        </a:p>
      </dsp:txBody>
      <dsp:txXfrm>
        <a:off x="2556245" y="2459667"/>
        <a:ext cx="7668735" cy="269083"/>
      </dsp:txXfrm>
    </dsp:sp>
    <dsp:sp modelId="{98246BB0-3353-4486-8D2B-105758B51314}">
      <dsp:nvSpPr>
        <dsp:cNvPr id="0" name=""/>
        <dsp:cNvSpPr/>
      </dsp:nvSpPr>
      <dsp:spPr>
        <a:xfrm rot="10800000">
          <a:off x="0" y="2049731"/>
          <a:ext cx="2556245" cy="413974"/>
        </a:xfrm>
        <a:prstGeom prst="upArrowCallout">
          <a:avLst>
            <a:gd name="adj1" fmla="val 5000"/>
            <a:gd name="adj2" fmla="val 10000"/>
            <a:gd name="adj3" fmla="val 15000"/>
            <a:gd name="adj4" fmla="val 64977"/>
          </a:avLst>
        </a:prstGeom>
        <a:gradFill rotWithShape="0">
          <a:gsLst>
            <a:gs pos="0">
              <a:schemeClr val="accent5">
                <a:hueOff val="-3003797"/>
                <a:satOff val="-7742"/>
                <a:lumOff val="-5229"/>
                <a:alphaOff val="0"/>
                <a:tint val="100000"/>
                <a:shade val="100000"/>
                <a:satMod val="130000"/>
              </a:schemeClr>
            </a:gs>
            <a:gs pos="100000">
              <a:schemeClr val="accent5">
                <a:hueOff val="-3003797"/>
                <a:satOff val="-7742"/>
                <a:lumOff val="-5229"/>
                <a:alphaOff val="0"/>
                <a:tint val="50000"/>
                <a:shade val="100000"/>
                <a:satMod val="350000"/>
              </a:schemeClr>
            </a:gs>
          </a:gsLst>
          <a:lin ang="16200000" scaled="0"/>
        </a:gradFill>
        <a:ln w="9525" cap="flat" cmpd="sng" algn="ctr">
          <a:solidFill>
            <a:schemeClr val="accent5">
              <a:hueOff val="-3003797"/>
              <a:satOff val="-7742"/>
              <a:lumOff val="-5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Überprüfen</a:t>
          </a:r>
          <a:endParaRPr lang="en-US" sz="2000" kern="1200" dirty="0">
            <a:latin typeface="Century Gothic" panose="020B0502020202020204" pitchFamily="34" charset="0"/>
          </a:endParaRPr>
        </a:p>
      </dsp:txBody>
      <dsp:txXfrm rot="-10800000">
        <a:off x="0" y="2049731"/>
        <a:ext cx="2556245" cy="269083"/>
      </dsp:txXfrm>
    </dsp:sp>
    <dsp:sp modelId="{759517FD-4457-4A7A-BC00-A086A616CC6A}">
      <dsp:nvSpPr>
        <dsp:cNvPr id="0" name=""/>
        <dsp:cNvSpPr/>
      </dsp:nvSpPr>
      <dsp:spPr>
        <a:xfrm>
          <a:off x="2556245" y="2049731"/>
          <a:ext cx="7668735" cy="269083"/>
        </a:xfrm>
        <a:prstGeom prst="rect">
          <a:avLst/>
        </a:prstGeom>
        <a:solidFill>
          <a:schemeClr val="accent5">
            <a:tint val="40000"/>
            <a:alpha val="90000"/>
            <a:hueOff val="-2995450"/>
            <a:satOff val="-10148"/>
            <a:lumOff val="-1301"/>
            <a:alphaOff val="0"/>
          </a:schemeClr>
        </a:solidFill>
        <a:ln w="9525" cap="flat" cmpd="sng" algn="ctr">
          <a:solidFill>
            <a:schemeClr val="accent5">
              <a:tint val="40000"/>
              <a:alpha val="90000"/>
              <a:hueOff val="-2995450"/>
              <a:satOff val="-10148"/>
              <a:lumOff val="-13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Überprüfen</a:t>
          </a:r>
          <a:r>
            <a:rPr lang="en-US" sz="2000" kern="1200" dirty="0">
              <a:latin typeface="Century Gothic" panose="020B0502020202020204" pitchFamily="34" charset="0"/>
            </a:rPr>
            <a:t> von </a:t>
          </a:r>
          <a:r>
            <a:rPr lang="en-US" sz="2000" kern="1200" dirty="0" err="1">
              <a:latin typeface="Century Gothic" panose="020B0502020202020204" pitchFamily="34" charset="0"/>
            </a:rPr>
            <a:t>Anfragen</a:t>
          </a:r>
          <a:r>
            <a:rPr lang="en-US" sz="2000" kern="1200" dirty="0">
              <a:latin typeface="Century Gothic" panose="020B0502020202020204" pitchFamily="34" charset="0"/>
            </a:rPr>
            <a:t> </a:t>
          </a:r>
          <a:r>
            <a:rPr lang="en-US" sz="2000" kern="1200" dirty="0" err="1">
              <a:latin typeface="Century Gothic" panose="020B0502020202020204" pitchFamily="34" charset="0"/>
            </a:rPr>
            <a:t>nach</a:t>
          </a:r>
          <a:r>
            <a:rPr lang="en-US" sz="2000" kern="1200" dirty="0">
              <a:latin typeface="Century Gothic" panose="020B0502020202020204" pitchFamily="34" charset="0"/>
            </a:rPr>
            <a:t> </a:t>
          </a:r>
          <a:r>
            <a:rPr lang="en-US" sz="2000" kern="1200" dirty="0" err="1">
              <a:latin typeface="Century Gothic" panose="020B0502020202020204" pitchFamily="34" charset="0"/>
            </a:rPr>
            <a:t>persönlichen</a:t>
          </a:r>
          <a:r>
            <a:rPr lang="en-US" sz="2000" kern="1200" dirty="0">
              <a:latin typeface="Century Gothic" panose="020B0502020202020204" pitchFamily="34" charset="0"/>
            </a:rPr>
            <a:t> </a:t>
          </a:r>
          <a:r>
            <a:rPr lang="en-US" sz="2000" kern="1200" dirty="0" err="1">
              <a:latin typeface="Century Gothic" panose="020B0502020202020204" pitchFamily="34" charset="0"/>
            </a:rPr>
            <a:t>Informationen</a:t>
          </a:r>
          <a:endParaRPr lang="en-US" sz="2000" kern="1200" dirty="0">
            <a:latin typeface="Century Gothic" panose="020B0502020202020204" pitchFamily="34" charset="0"/>
          </a:endParaRPr>
        </a:p>
      </dsp:txBody>
      <dsp:txXfrm>
        <a:off x="2556245" y="2049731"/>
        <a:ext cx="7668735" cy="269083"/>
      </dsp:txXfrm>
    </dsp:sp>
    <dsp:sp modelId="{64735089-8F48-43EC-AD88-DCC2BFCEC8A1}">
      <dsp:nvSpPr>
        <dsp:cNvPr id="0" name=""/>
        <dsp:cNvSpPr/>
      </dsp:nvSpPr>
      <dsp:spPr>
        <a:xfrm rot="10800000">
          <a:off x="0" y="1639794"/>
          <a:ext cx="2556245" cy="413974"/>
        </a:xfrm>
        <a:prstGeom prst="upArrowCallout">
          <a:avLst>
            <a:gd name="adj1" fmla="val 5000"/>
            <a:gd name="adj2" fmla="val 10000"/>
            <a:gd name="adj3" fmla="val 15000"/>
            <a:gd name="adj4" fmla="val 64977"/>
          </a:avLst>
        </a:prstGeom>
        <a:gradFill rotWithShape="0">
          <a:gsLst>
            <a:gs pos="0">
              <a:schemeClr val="accent5">
                <a:hueOff val="-3754746"/>
                <a:satOff val="-9677"/>
                <a:lumOff val="-6536"/>
                <a:alphaOff val="0"/>
                <a:tint val="100000"/>
                <a:shade val="100000"/>
                <a:satMod val="130000"/>
              </a:schemeClr>
            </a:gs>
            <a:gs pos="100000">
              <a:schemeClr val="accent5">
                <a:hueOff val="-3754746"/>
                <a:satOff val="-9677"/>
                <a:lumOff val="-6536"/>
                <a:alphaOff val="0"/>
                <a:tint val="50000"/>
                <a:shade val="100000"/>
                <a:satMod val="350000"/>
              </a:schemeClr>
            </a:gs>
          </a:gsLst>
          <a:lin ang="16200000" scaled="0"/>
        </a:gradFill>
        <a:ln w="9525" cap="flat" cmpd="sng" algn="ctr">
          <a:solidFill>
            <a:schemeClr val="accent5">
              <a:hueOff val="-3754746"/>
              <a:satOff val="-9677"/>
              <a:lumOff val="-653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Vermeiden</a:t>
          </a:r>
          <a:endParaRPr lang="en-US" sz="2000" kern="1200" dirty="0">
            <a:latin typeface="Century Gothic" panose="020B0502020202020204" pitchFamily="34" charset="0"/>
          </a:endParaRPr>
        </a:p>
      </dsp:txBody>
      <dsp:txXfrm rot="-10800000">
        <a:off x="0" y="1639794"/>
        <a:ext cx="2556245" cy="269083"/>
      </dsp:txXfrm>
    </dsp:sp>
    <dsp:sp modelId="{41ECF293-B9E2-4E86-8E98-058ABA8A98F1}">
      <dsp:nvSpPr>
        <dsp:cNvPr id="0" name=""/>
        <dsp:cNvSpPr/>
      </dsp:nvSpPr>
      <dsp:spPr>
        <a:xfrm>
          <a:off x="2556245" y="1639794"/>
          <a:ext cx="7668735" cy="269083"/>
        </a:xfrm>
        <a:prstGeom prst="rect">
          <a:avLst/>
        </a:prstGeom>
        <a:solidFill>
          <a:schemeClr val="accent5">
            <a:tint val="40000"/>
            <a:alpha val="90000"/>
            <a:hueOff val="-3744313"/>
            <a:satOff val="-12684"/>
            <a:lumOff val="-1627"/>
            <a:alphaOff val="0"/>
          </a:schemeClr>
        </a:solidFill>
        <a:ln w="9525" cap="flat" cmpd="sng" algn="ctr">
          <a:solidFill>
            <a:schemeClr val="accent5">
              <a:tint val="40000"/>
              <a:alpha val="90000"/>
              <a:hueOff val="-3744313"/>
              <a:satOff val="-12684"/>
              <a:lumOff val="-16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Vermeiden</a:t>
          </a:r>
          <a:r>
            <a:rPr lang="en-US" sz="2000" kern="1200" dirty="0">
              <a:latin typeface="Century Gothic" panose="020B0502020202020204" pitchFamily="34" charset="0"/>
            </a:rPr>
            <a:t> Sie das </a:t>
          </a:r>
          <a:r>
            <a:rPr lang="en-US" sz="2000" kern="1200" dirty="0" err="1">
              <a:latin typeface="Century Gothic" panose="020B0502020202020204" pitchFamily="34" charset="0"/>
            </a:rPr>
            <a:t>Öffnen</a:t>
          </a:r>
          <a:r>
            <a:rPr lang="en-US" sz="2000" kern="1200" dirty="0">
              <a:latin typeface="Century Gothic" panose="020B0502020202020204" pitchFamily="34" charset="0"/>
            </a:rPr>
            <a:t> von </a:t>
          </a:r>
          <a:r>
            <a:rPr lang="en-US" sz="2000" kern="1200" dirty="0" err="1">
              <a:latin typeface="Century Gothic" panose="020B0502020202020204" pitchFamily="34" charset="0"/>
            </a:rPr>
            <a:t>Anhängen</a:t>
          </a:r>
          <a:endParaRPr lang="en-US" sz="2000" kern="1200" dirty="0">
            <a:latin typeface="Century Gothic" panose="020B0502020202020204" pitchFamily="34" charset="0"/>
          </a:endParaRPr>
        </a:p>
      </dsp:txBody>
      <dsp:txXfrm>
        <a:off x="2556245" y="1639794"/>
        <a:ext cx="7668735" cy="269083"/>
      </dsp:txXfrm>
    </dsp:sp>
    <dsp:sp modelId="{4B5D5992-6A7F-4511-A4E4-1C19DA0F4696}">
      <dsp:nvSpPr>
        <dsp:cNvPr id="0" name=""/>
        <dsp:cNvSpPr/>
      </dsp:nvSpPr>
      <dsp:spPr>
        <a:xfrm rot="10800000">
          <a:off x="0" y="1229858"/>
          <a:ext cx="2556245" cy="413974"/>
        </a:xfrm>
        <a:prstGeom prst="upArrowCallout">
          <a:avLst>
            <a:gd name="adj1" fmla="val 5000"/>
            <a:gd name="adj2" fmla="val 10000"/>
            <a:gd name="adj3" fmla="val 15000"/>
            <a:gd name="adj4" fmla="val 64977"/>
          </a:avLst>
        </a:prstGeom>
        <a:gradFill rotWithShape="0">
          <a:gsLst>
            <a:gs pos="0">
              <a:schemeClr val="accent5">
                <a:hueOff val="-4505695"/>
                <a:satOff val="-11613"/>
                <a:lumOff val="-7843"/>
                <a:alphaOff val="0"/>
                <a:tint val="100000"/>
                <a:shade val="100000"/>
                <a:satMod val="130000"/>
              </a:schemeClr>
            </a:gs>
            <a:gs pos="100000">
              <a:schemeClr val="accent5">
                <a:hueOff val="-4505695"/>
                <a:satOff val="-11613"/>
                <a:lumOff val="-7843"/>
                <a:alphaOff val="0"/>
                <a:tint val="50000"/>
                <a:shade val="100000"/>
                <a:satMod val="350000"/>
              </a:schemeClr>
            </a:gs>
          </a:gsLst>
          <a:lin ang="16200000" scaled="0"/>
        </a:gradFill>
        <a:ln w="9525" cap="flat" cmpd="sng" algn="ctr">
          <a:solidFill>
            <a:schemeClr val="accent5">
              <a:hueOff val="-4505695"/>
              <a:satOff val="-11613"/>
              <a:lumOff val="-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Untersuchen</a:t>
          </a:r>
          <a:endParaRPr lang="en-US" sz="2000" kern="1200" dirty="0">
            <a:latin typeface="Century Gothic" panose="020B0502020202020204" pitchFamily="34" charset="0"/>
          </a:endParaRPr>
        </a:p>
      </dsp:txBody>
      <dsp:txXfrm rot="-10800000">
        <a:off x="0" y="1229858"/>
        <a:ext cx="2556245" cy="269083"/>
      </dsp:txXfrm>
    </dsp:sp>
    <dsp:sp modelId="{DB6596FC-219F-43FD-A9F2-05F06BA757CE}">
      <dsp:nvSpPr>
        <dsp:cNvPr id="0" name=""/>
        <dsp:cNvSpPr/>
      </dsp:nvSpPr>
      <dsp:spPr>
        <a:xfrm>
          <a:off x="2556245" y="1229858"/>
          <a:ext cx="7668735" cy="269083"/>
        </a:xfrm>
        <a:prstGeom prst="rect">
          <a:avLst/>
        </a:prstGeom>
        <a:solidFill>
          <a:schemeClr val="accent5">
            <a:tint val="40000"/>
            <a:alpha val="90000"/>
            <a:hueOff val="-4493175"/>
            <a:satOff val="-15221"/>
            <a:lumOff val="-1952"/>
            <a:alphaOff val="0"/>
          </a:schemeClr>
        </a:solidFill>
        <a:ln w="9525" cap="flat" cmpd="sng" algn="ctr">
          <a:solidFill>
            <a:schemeClr val="accent5">
              <a:tint val="40000"/>
              <a:alpha val="90000"/>
              <a:hueOff val="-4493175"/>
              <a:satOff val="-15221"/>
              <a:lumOff val="-19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Überprüfen</a:t>
          </a:r>
          <a:r>
            <a:rPr lang="en-US" sz="2000" kern="1200" dirty="0">
              <a:latin typeface="Century Gothic" panose="020B0502020202020204" pitchFamily="34" charset="0"/>
            </a:rPr>
            <a:t> von Links und URLs</a:t>
          </a:r>
        </a:p>
      </dsp:txBody>
      <dsp:txXfrm>
        <a:off x="2556245" y="1229858"/>
        <a:ext cx="7668735" cy="269083"/>
      </dsp:txXfrm>
    </dsp:sp>
    <dsp:sp modelId="{472D41DB-D7A1-4C29-A5A9-21ADED32BF6D}">
      <dsp:nvSpPr>
        <dsp:cNvPr id="0" name=""/>
        <dsp:cNvSpPr/>
      </dsp:nvSpPr>
      <dsp:spPr>
        <a:xfrm rot="10800000">
          <a:off x="0" y="819921"/>
          <a:ext cx="2556245" cy="413974"/>
        </a:xfrm>
        <a:prstGeom prst="upArrowCallout">
          <a:avLst>
            <a:gd name="adj1" fmla="val 5000"/>
            <a:gd name="adj2" fmla="val 10000"/>
            <a:gd name="adj3" fmla="val 15000"/>
            <a:gd name="adj4" fmla="val 64977"/>
          </a:avLst>
        </a:prstGeom>
        <a:gradFill rotWithShape="0">
          <a:gsLst>
            <a:gs pos="0">
              <a:schemeClr val="accent5">
                <a:hueOff val="-5256644"/>
                <a:satOff val="-13548"/>
                <a:lumOff val="-9151"/>
                <a:alphaOff val="0"/>
                <a:tint val="100000"/>
                <a:shade val="100000"/>
                <a:satMod val="130000"/>
              </a:schemeClr>
            </a:gs>
            <a:gs pos="100000">
              <a:schemeClr val="accent5">
                <a:hueOff val="-5256644"/>
                <a:satOff val="-13548"/>
                <a:lumOff val="-9151"/>
                <a:alphaOff val="0"/>
                <a:tint val="50000"/>
                <a:shade val="100000"/>
                <a:satMod val="350000"/>
              </a:schemeClr>
            </a:gs>
          </a:gsLst>
          <a:lin ang="16200000" scaled="0"/>
        </a:gradFill>
        <a:ln w="9525" cap="flat" cmpd="sng" algn="ctr">
          <a:solidFill>
            <a:schemeClr val="accent5">
              <a:hueOff val="-5256644"/>
              <a:satOff val="-13548"/>
              <a:lumOff val="-91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Betrachten</a:t>
          </a:r>
          <a:endParaRPr lang="en-US" sz="2000" kern="1200" dirty="0">
            <a:latin typeface="Century Gothic" panose="020B0502020202020204" pitchFamily="34" charset="0"/>
          </a:endParaRPr>
        </a:p>
      </dsp:txBody>
      <dsp:txXfrm rot="-10800000">
        <a:off x="0" y="819921"/>
        <a:ext cx="2556245" cy="269083"/>
      </dsp:txXfrm>
    </dsp:sp>
    <dsp:sp modelId="{0B455EDB-9B22-4A39-8FE1-E50B279F7051}">
      <dsp:nvSpPr>
        <dsp:cNvPr id="0" name=""/>
        <dsp:cNvSpPr/>
      </dsp:nvSpPr>
      <dsp:spPr>
        <a:xfrm>
          <a:off x="2556245" y="819921"/>
          <a:ext cx="7668735" cy="269083"/>
        </a:xfrm>
        <a:prstGeom prst="rect">
          <a:avLst/>
        </a:prstGeom>
        <a:solidFill>
          <a:schemeClr val="accent5">
            <a:tint val="40000"/>
            <a:alpha val="90000"/>
            <a:hueOff val="-5242037"/>
            <a:satOff val="-17758"/>
            <a:lumOff val="-2277"/>
            <a:alphaOff val="0"/>
          </a:schemeClr>
        </a:solidFill>
        <a:ln w="9525" cap="flat" cmpd="sng" algn="ctr">
          <a:solidFill>
            <a:schemeClr val="accent5">
              <a:tint val="40000"/>
              <a:alpha val="90000"/>
              <a:hueOff val="-5242037"/>
              <a:satOff val="-17758"/>
              <a:lumOff val="-22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Achten</a:t>
          </a:r>
          <a:r>
            <a:rPr lang="en-US" sz="2000" kern="1200" dirty="0">
              <a:latin typeface="Century Gothic" panose="020B0502020202020204" pitchFamily="34" charset="0"/>
            </a:rPr>
            <a:t> auf </a:t>
          </a:r>
          <a:r>
            <a:rPr lang="en-US" sz="2000" kern="1200" dirty="0" err="1">
              <a:latin typeface="Century Gothic" panose="020B0502020202020204" pitchFamily="34" charset="0"/>
            </a:rPr>
            <a:t>dringende</a:t>
          </a:r>
          <a:r>
            <a:rPr lang="en-US" sz="2000" kern="1200" dirty="0">
              <a:latin typeface="Century Gothic" panose="020B0502020202020204" pitchFamily="34" charset="0"/>
            </a:rPr>
            <a:t> </a:t>
          </a:r>
          <a:r>
            <a:rPr lang="en-US" sz="2000" kern="1200" dirty="0" err="1">
              <a:latin typeface="Century Gothic" panose="020B0502020202020204" pitchFamily="34" charset="0"/>
            </a:rPr>
            <a:t>Anfragen</a:t>
          </a:r>
          <a:r>
            <a:rPr lang="en-US" sz="2000" kern="1200" dirty="0">
              <a:latin typeface="Century Gothic" panose="020B0502020202020204" pitchFamily="34" charset="0"/>
            </a:rPr>
            <a:t> </a:t>
          </a:r>
          <a:r>
            <a:rPr lang="en-US" sz="2000" kern="1200" dirty="0" err="1">
              <a:latin typeface="Century Gothic" panose="020B0502020202020204" pitchFamily="34" charset="0"/>
            </a:rPr>
            <a:t>oder</a:t>
          </a:r>
          <a:r>
            <a:rPr lang="en-US" sz="2000" kern="1200" dirty="0">
              <a:latin typeface="Century Gothic" panose="020B0502020202020204" pitchFamily="34" charset="0"/>
            </a:rPr>
            <a:t> </a:t>
          </a:r>
          <a:r>
            <a:rPr lang="en-US" sz="2000" kern="1200" dirty="0" err="1">
              <a:latin typeface="Century Gothic" panose="020B0502020202020204" pitchFamily="34" charset="0"/>
            </a:rPr>
            <a:t>Drohungen</a:t>
          </a:r>
          <a:endParaRPr lang="en-US" sz="2000" kern="1200" dirty="0">
            <a:latin typeface="Century Gothic" panose="020B0502020202020204" pitchFamily="34" charset="0"/>
          </a:endParaRPr>
        </a:p>
      </dsp:txBody>
      <dsp:txXfrm>
        <a:off x="2556245" y="819921"/>
        <a:ext cx="7668735" cy="269083"/>
      </dsp:txXfrm>
    </dsp:sp>
    <dsp:sp modelId="{D8088E5B-75AD-4C79-90FD-1D36963CEDE2}">
      <dsp:nvSpPr>
        <dsp:cNvPr id="0" name=""/>
        <dsp:cNvSpPr/>
      </dsp:nvSpPr>
      <dsp:spPr>
        <a:xfrm rot="10800000">
          <a:off x="0" y="409985"/>
          <a:ext cx="2556245" cy="413974"/>
        </a:xfrm>
        <a:prstGeom prst="upArrowCallout">
          <a:avLst>
            <a:gd name="adj1" fmla="val 5000"/>
            <a:gd name="adj2" fmla="val 10000"/>
            <a:gd name="adj3" fmla="val 15000"/>
            <a:gd name="adj4" fmla="val 64977"/>
          </a:avLst>
        </a:prstGeom>
        <a:gradFill rotWithShape="0">
          <a:gsLst>
            <a:gs pos="0">
              <a:schemeClr val="accent5">
                <a:hueOff val="-6007594"/>
                <a:satOff val="-15484"/>
                <a:lumOff val="-10458"/>
                <a:alphaOff val="0"/>
                <a:tint val="100000"/>
                <a:shade val="100000"/>
                <a:satMod val="130000"/>
              </a:schemeClr>
            </a:gs>
            <a:gs pos="100000">
              <a:schemeClr val="accent5">
                <a:hueOff val="-6007594"/>
                <a:satOff val="-15484"/>
                <a:lumOff val="-10458"/>
                <a:alphaOff val="0"/>
                <a:tint val="50000"/>
                <a:shade val="100000"/>
                <a:satMod val="350000"/>
              </a:schemeClr>
            </a:gs>
          </a:gsLst>
          <a:lin ang="16200000" scaled="0"/>
        </a:gradFill>
        <a:ln w="9525" cap="flat" cmpd="sng" algn="ctr">
          <a:solidFill>
            <a:schemeClr val="accent5">
              <a:hueOff val="-6007594"/>
              <a:satOff val="-15484"/>
              <a:lumOff val="-104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Prüfen</a:t>
          </a:r>
          <a:endParaRPr lang="en-US" sz="2000" kern="1200" dirty="0">
            <a:latin typeface="Century Gothic" panose="020B0502020202020204" pitchFamily="34" charset="0"/>
          </a:endParaRPr>
        </a:p>
      </dsp:txBody>
      <dsp:txXfrm rot="-10800000">
        <a:off x="0" y="409985"/>
        <a:ext cx="2556245" cy="269083"/>
      </dsp:txXfrm>
    </dsp:sp>
    <dsp:sp modelId="{50A6ACA8-53E4-4ECB-94F3-4EC3A1BB5074}">
      <dsp:nvSpPr>
        <dsp:cNvPr id="0" name=""/>
        <dsp:cNvSpPr/>
      </dsp:nvSpPr>
      <dsp:spPr>
        <a:xfrm>
          <a:off x="2556245" y="409985"/>
          <a:ext cx="7668735" cy="269083"/>
        </a:xfrm>
        <a:prstGeom prst="rect">
          <a:avLst/>
        </a:prstGeom>
        <a:solidFill>
          <a:schemeClr val="accent5">
            <a:tint val="40000"/>
            <a:alpha val="90000"/>
            <a:hueOff val="-5990900"/>
            <a:satOff val="-20295"/>
            <a:lumOff val="-2603"/>
            <a:alphaOff val="0"/>
          </a:schemeClr>
        </a:solidFill>
        <a:ln w="9525" cap="flat" cmpd="sng" algn="ctr">
          <a:solidFill>
            <a:schemeClr val="accent5">
              <a:tint val="40000"/>
              <a:alpha val="90000"/>
              <a:hueOff val="-5990900"/>
              <a:satOff val="-20295"/>
              <a:lumOff val="-26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Überprüfen</a:t>
          </a:r>
          <a:r>
            <a:rPr lang="en-US" sz="2000" kern="1200" dirty="0">
              <a:latin typeface="Century Gothic" panose="020B0502020202020204" pitchFamily="34" charset="0"/>
            </a:rPr>
            <a:t> von </a:t>
          </a:r>
          <a:r>
            <a:rPr lang="en-US" sz="2000" kern="1200" dirty="0" err="1">
              <a:latin typeface="Century Gothic" panose="020B0502020202020204" pitchFamily="34" charset="0"/>
            </a:rPr>
            <a:t>allgemeinen</a:t>
          </a:r>
          <a:r>
            <a:rPr lang="en-US" sz="2000" kern="1200" dirty="0">
              <a:latin typeface="Century Gothic" panose="020B0502020202020204" pitchFamily="34" charset="0"/>
            </a:rPr>
            <a:t> </a:t>
          </a:r>
          <a:r>
            <a:rPr lang="en-US" sz="2000" kern="1200" dirty="0" err="1">
              <a:latin typeface="Century Gothic" panose="020B0502020202020204" pitchFamily="34" charset="0"/>
            </a:rPr>
            <a:t>Begrüßungen</a:t>
          </a:r>
          <a:endParaRPr lang="en-US" sz="2000" kern="1200" dirty="0">
            <a:latin typeface="Century Gothic" panose="020B0502020202020204" pitchFamily="34" charset="0"/>
          </a:endParaRPr>
        </a:p>
      </dsp:txBody>
      <dsp:txXfrm>
        <a:off x="2556245" y="409985"/>
        <a:ext cx="7668735" cy="269083"/>
      </dsp:txXfrm>
    </dsp:sp>
    <dsp:sp modelId="{B61E0F05-D414-4B05-A7B5-570E0351DF97}">
      <dsp:nvSpPr>
        <dsp:cNvPr id="0" name=""/>
        <dsp:cNvSpPr/>
      </dsp:nvSpPr>
      <dsp:spPr>
        <a:xfrm rot="10800000">
          <a:off x="0" y="48"/>
          <a:ext cx="2556245" cy="413974"/>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w="9525" cap="flat" cmpd="sng" algn="ctr">
          <a:solidFill>
            <a:schemeClr val="accent5">
              <a:hueOff val="-6758543"/>
              <a:satOff val="-17419"/>
              <a:lumOff val="-11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entury Gothic" panose="020B0502020202020204" pitchFamily="34" charset="0"/>
            </a:rPr>
            <a:t>Überprüfen</a:t>
          </a:r>
          <a:endParaRPr lang="en-US" sz="2000" kern="1200" dirty="0">
            <a:latin typeface="Century Gothic" panose="020B0502020202020204" pitchFamily="34" charset="0"/>
          </a:endParaRPr>
        </a:p>
      </dsp:txBody>
      <dsp:txXfrm rot="-10800000">
        <a:off x="0" y="48"/>
        <a:ext cx="2556245" cy="269083"/>
      </dsp:txXfrm>
    </dsp:sp>
    <dsp:sp modelId="{C1E2AC88-4506-444A-919F-C940AE13C7CE}">
      <dsp:nvSpPr>
        <dsp:cNvPr id="0" name=""/>
        <dsp:cNvSpPr/>
      </dsp:nvSpPr>
      <dsp:spPr>
        <a:xfrm>
          <a:off x="2556245" y="48"/>
          <a:ext cx="7668735" cy="269083"/>
        </a:xfrm>
        <a:prstGeom prst="rect">
          <a:avLst/>
        </a:prstGeom>
        <a:solidFill>
          <a:schemeClr val="accent5">
            <a:tint val="40000"/>
            <a:alpha val="90000"/>
            <a:hueOff val="-6739762"/>
            <a:satOff val="-22832"/>
            <a:lumOff val="-2928"/>
            <a:alphaOff val="0"/>
          </a:schemeClr>
        </a:solidFill>
        <a:ln w="9525" cap="flat" cmpd="sng" algn="ctr">
          <a:solidFill>
            <a:schemeClr val="accent5">
              <a:tint val="40000"/>
              <a:alpha val="90000"/>
              <a:hueOff val="-6739762"/>
              <a:satOff val="-22832"/>
              <a:lumOff val="-29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Century Gothic" panose="020B0502020202020204" pitchFamily="34" charset="0"/>
            </a:rPr>
            <a:t>Überprüfen</a:t>
          </a:r>
          <a:r>
            <a:rPr lang="en-US" sz="2000" kern="1200" dirty="0">
              <a:latin typeface="Century Gothic" panose="020B0502020202020204" pitchFamily="34" charset="0"/>
            </a:rPr>
            <a:t> der E-Mail-</a:t>
          </a:r>
          <a:r>
            <a:rPr lang="en-US" sz="2000" kern="1200" dirty="0" err="1">
              <a:latin typeface="Century Gothic" panose="020B0502020202020204" pitchFamily="34" charset="0"/>
            </a:rPr>
            <a:t>Adresse</a:t>
          </a:r>
          <a:r>
            <a:rPr lang="en-US" sz="2000" kern="1200" dirty="0">
              <a:latin typeface="Century Gothic" panose="020B0502020202020204" pitchFamily="34" charset="0"/>
            </a:rPr>
            <a:t> des </a:t>
          </a:r>
          <a:r>
            <a:rPr lang="en-US" sz="2000" kern="1200" dirty="0" err="1">
              <a:latin typeface="Century Gothic" panose="020B0502020202020204" pitchFamily="34" charset="0"/>
            </a:rPr>
            <a:t>Absenders</a:t>
          </a:r>
          <a:endParaRPr lang="en-US" sz="2000" kern="1200" dirty="0">
            <a:latin typeface="Century Gothic" panose="020B0502020202020204" pitchFamily="34" charset="0"/>
          </a:endParaRPr>
        </a:p>
      </dsp:txBody>
      <dsp:txXfrm>
        <a:off x="2556245" y="48"/>
        <a:ext cx="7668735" cy="269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D7C2E-4A35-4FDB-8018-0085721EB62F}">
      <dsp:nvSpPr>
        <dsp:cNvPr id="0" name=""/>
        <dsp:cNvSpPr/>
      </dsp:nvSpPr>
      <dsp:spPr>
        <a:xfrm>
          <a:off x="0" y="3689477"/>
          <a:ext cx="2556245" cy="269163"/>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Berichten</a:t>
          </a:r>
          <a:endParaRPr lang="en-US" sz="2000" b="0" kern="1200" dirty="0">
            <a:latin typeface="Century Gothic" panose="020B0502020202020204" pitchFamily="34" charset="0"/>
          </a:endParaRPr>
        </a:p>
      </dsp:txBody>
      <dsp:txXfrm>
        <a:off x="0" y="3689477"/>
        <a:ext cx="2556245" cy="269163"/>
      </dsp:txXfrm>
    </dsp:sp>
    <dsp:sp modelId="{A1D80F8B-67A0-432B-8661-7AE797D2C3AF}">
      <dsp:nvSpPr>
        <dsp:cNvPr id="0" name=""/>
        <dsp:cNvSpPr/>
      </dsp:nvSpPr>
      <dsp:spPr>
        <a:xfrm>
          <a:off x="2556245" y="3689477"/>
          <a:ext cx="7668735" cy="26916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Melden</a:t>
          </a:r>
          <a:r>
            <a:rPr lang="en-GB" sz="2000" b="0" kern="1200" dirty="0">
              <a:latin typeface="Century Gothic" panose="020B0502020202020204" pitchFamily="34" charset="0"/>
            </a:rPr>
            <a:t> Sie </a:t>
          </a:r>
          <a:r>
            <a:rPr lang="en-GB" sz="2000" b="0" kern="1200" dirty="0" err="1">
              <a:latin typeface="Century Gothic" panose="020B0502020202020204" pitchFamily="34" charset="0"/>
            </a:rPr>
            <a:t>verdächtige</a:t>
          </a:r>
          <a:r>
            <a:rPr lang="en-GB" sz="2000" b="0" kern="1200" dirty="0">
              <a:latin typeface="Century Gothic" panose="020B0502020202020204" pitchFamily="34" charset="0"/>
            </a:rPr>
            <a:t> </a:t>
          </a:r>
          <a:r>
            <a:rPr lang="en-GB" sz="2000" b="0" kern="1200" dirty="0" err="1">
              <a:latin typeface="Century Gothic" panose="020B0502020202020204" pitchFamily="34" charset="0"/>
            </a:rPr>
            <a:t>Aktivitäten</a:t>
          </a:r>
          <a:endParaRPr lang="en-US" sz="2000" b="0" kern="1200" dirty="0">
            <a:latin typeface="Century Gothic" panose="020B0502020202020204" pitchFamily="34" charset="0"/>
          </a:endParaRPr>
        </a:p>
      </dsp:txBody>
      <dsp:txXfrm>
        <a:off x="2556245" y="3689477"/>
        <a:ext cx="7668735" cy="269163"/>
      </dsp:txXfrm>
    </dsp:sp>
    <dsp:sp modelId="{0F7987D2-831B-42D9-9FE0-C6D98B35E144}">
      <dsp:nvSpPr>
        <dsp:cNvPr id="0" name=""/>
        <dsp:cNvSpPr/>
      </dsp:nvSpPr>
      <dsp:spPr>
        <a:xfrm rot="10800000">
          <a:off x="0" y="3279541"/>
          <a:ext cx="2556245" cy="413974"/>
        </a:xfrm>
        <a:prstGeom prst="upArrowCallout">
          <a:avLst>
            <a:gd name="adj1" fmla="val 5000"/>
            <a:gd name="adj2" fmla="val 10000"/>
            <a:gd name="adj3" fmla="val 15000"/>
            <a:gd name="adj4" fmla="val 64977"/>
          </a:avLst>
        </a:prstGeom>
        <a:gradFill rotWithShape="0">
          <a:gsLst>
            <a:gs pos="0">
              <a:schemeClr val="accent5">
                <a:hueOff val="-750949"/>
                <a:satOff val="-1935"/>
                <a:lumOff val="-1307"/>
                <a:alphaOff val="0"/>
                <a:tint val="100000"/>
                <a:shade val="100000"/>
                <a:satMod val="130000"/>
              </a:schemeClr>
            </a:gs>
            <a:gs pos="100000">
              <a:schemeClr val="accent5">
                <a:hueOff val="-750949"/>
                <a:satOff val="-1935"/>
                <a:lumOff val="-1307"/>
                <a:alphaOff val="0"/>
                <a:tint val="50000"/>
                <a:shade val="100000"/>
                <a:satMod val="350000"/>
              </a:schemeClr>
            </a:gs>
          </a:gsLst>
          <a:lin ang="16200000" scaled="0"/>
        </a:gradFill>
        <a:ln w="9525" cap="flat" cmpd="sng" algn="ctr">
          <a:solidFill>
            <a:schemeClr val="accent5">
              <a:hueOff val="-750949"/>
              <a:satOff val="-1935"/>
              <a:lumOff val="-130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Vorsichtig</a:t>
          </a:r>
          <a:r>
            <a:rPr lang="en-US" sz="2000" b="0" kern="1200" dirty="0">
              <a:latin typeface="Century Gothic" panose="020B0502020202020204" pitchFamily="34" charset="0"/>
            </a:rPr>
            <a:t> sein</a:t>
          </a:r>
        </a:p>
      </dsp:txBody>
      <dsp:txXfrm rot="-10800000">
        <a:off x="0" y="3279541"/>
        <a:ext cx="2556245" cy="269083"/>
      </dsp:txXfrm>
    </dsp:sp>
    <dsp:sp modelId="{2664C3CE-67DF-40BD-9B2A-7806D2B8581F}">
      <dsp:nvSpPr>
        <dsp:cNvPr id="0" name=""/>
        <dsp:cNvSpPr/>
      </dsp:nvSpPr>
      <dsp:spPr>
        <a:xfrm>
          <a:off x="2556245" y="3279541"/>
          <a:ext cx="7668735" cy="269083"/>
        </a:xfrm>
        <a:prstGeom prst="rect">
          <a:avLst/>
        </a:prstGeom>
        <a:solidFill>
          <a:schemeClr val="accent5">
            <a:tint val="40000"/>
            <a:alpha val="90000"/>
            <a:hueOff val="-748862"/>
            <a:satOff val="-2537"/>
            <a:lumOff val="-325"/>
            <a:alphaOff val="0"/>
          </a:schemeClr>
        </a:solidFill>
        <a:ln w="9525" cap="flat" cmpd="sng" algn="ctr">
          <a:solidFill>
            <a:schemeClr val="accent5">
              <a:tint val="40000"/>
              <a:alpha val="90000"/>
              <a:hueOff val="-748862"/>
              <a:satOff val="-2537"/>
              <a:lumOff val="-3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Seien</a:t>
          </a:r>
          <a:r>
            <a:rPr lang="en-GB" sz="2000" b="0" kern="1200" dirty="0">
              <a:latin typeface="Century Gothic" panose="020B0502020202020204" pitchFamily="34" charset="0"/>
            </a:rPr>
            <a:t> Sie </a:t>
          </a:r>
          <a:r>
            <a:rPr lang="en-GB" sz="2000" b="0" kern="1200" dirty="0" err="1">
              <a:latin typeface="Century Gothic" panose="020B0502020202020204" pitchFamily="34" charset="0"/>
            </a:rPr>
            <a:t>vorsichtig</a:t>
          </a:r>
          <a:r>
            <a:rPr lang="en-GB" sz="2000" b="0" kern="1200" dirty="0">
              <a:latin typeface="Century Gothic" panose="020B0502020202020204" pitchFamily="34" charset="0"/>
            </a:rPr>
            <a:t> in </a:t>
          </a:r>
          <a:r>
            <a:rPr lang="en-GB" sz="2000" b="0" kern="1200" dirty="0" err="1">
              <a:latin typeface="Century Gothic" panose="020B0502020202020204" pitchFamily="34" charset="0"/>
            </a:rPr>
            <a:t>sozialen</a:t>
          </a:r>
          <a:r>
            <a:rPr lang="en-GB" sz="2000" b="0" kern="1200" dirty="0">
              <a:latin typeface="Century Gothic" panose="020B0502020202020204" pitchFamily="34" charset="0"/>
            </a:rPr>
            <a:t> </a:t>
          </a:r>
          <a:r>
            <a:rPr lang="en-GB" sz="2000" b="0" kern="1200" dirty="0" err="1">
              <a:latin typeface="Century Gothic" panose="020B0502020202020204" pitchFamily="34" charset="0"/>
            </a:rPr>
            <a:t>Medien</a:t>
          </a:r>
          <a:r>
            <a:rPr lang="en-GB" sz="2000" b="0" kern="1200" dirty="0">
              <a:latin typeface="Century Gothic" panose="020B0502020202020204" pitchFamily="34" charset="0"/>
            </a:rPr>
            <a:t> und Messaging-Apps</a:t>
          </a:r>
          <a:endParaRPr lang="en-US" sz="2000" b="0" kern="1200" dirty="0">
            <a:latin typeface="Century Gothic" panose="020B0502020202020204" pitchFamily="34" charset="0"/>
          </a:endParaRPr>
        </a:p>
      </dsp:txBody>
      <dsp:txXfrm>
        <a:off x="2556245" y="3279541"/>
        <a:ext cx="7668735" cy="269083"/>
      </dsp:txXfrm>
    </dsp:sp>
    <dsp:sp modelId="{0E0CED74-8F63-4E34-9FB7-B5F7AF7300A3}">
      <dsp:nvSpPr>
        <dsp:cNvPr id="0" name=""/>
        <dsp:cNvSpPr/>
      </dsp:nvSpPr>
      <dsp:spPr>
        <a:xfrm rot="10800000">
          <a:off x="0" y="2869604"/>
          <a:ext cx="2556245" cy="413974"/>
        </a:xfrm>
        <a:prstGeom prst="upArrowCallout">
          <a:avLst>
            <a:gd name="adj1" fmla="val 5000"/>
            <a:gd name="adj2" fmla="val 10000"/>
            <a:gd name="adj3" fmla="val 15000"/>
            <a:gd name="adj4" fmla="val 64977"/>
          </a:avLst>
        </a:prstGeom>
        <a:gradFill rotWithShape="0">
          <a:gsLst>
            <a:gs pos="0">
              <a:schemeClr val="accent5">
                <a:hueOff val="-1501898"/>
                <a:satOff val="-3871"/>
                <a:lumOff val="-2614"/>
                <a:alphaOff val="0"/>
                <a:tint val="100000"/>
                <a:shade val="100000"/>
                <a:satMod val="130000"/>
              </a:schemeClr>
            </a:gs>
            <a:gs pos="100000">
              <a:schemeClr val="accent5">
                <a:hueOff val="-1501898"/>
                <a:satOff val="-3871"/>
                <a:lumOff val="-2614"/>
                <a:alphaOff val="0"/>
                <a:tint val="50000"/>
                <a:shade val="100000"/>
                <a:satMod val="350000"/>
              </a:schemeClr>
            </a:gs>
          </a:gsLst>
          <a:lin ang="16200000" scaled="0"/>
        </a:gradFill>
        <a:ln w="9525" cap="flat" cmpd="sng" algn="ctr">
          <a:solidFill>
            <a:schemeClr val="accent5">
              <a:hueOff val="-1501898"/>
              <a:satOff val="-3871"/>
              <a:lumOff val="-261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Aufklären</a:t>
          </a:r>
          <a:endParaRPr lang="en-US" sz="2000" b="0" kern="1200" dirty="0">
            <a:latin typeface="Century Gothic" panose="020B0502020202020204" pitchFamily="34" charset="0"/>
          </a:endParaRPr>
        </a:p>
      </dsp:txBody>
      <dsp:txXfrm rot="-10800000">
        <a:off x="0" y="2869604"/>
        <a:ext cx="2556245" cy="269083"/>
      </dsp:txXfrm>
    </dsp:sp>
    <dsp:sp modelId="{208D193F-99E8-4997-B416-82B009784C50}">
      <dsp:nvSpPr>
        <dsp:cNvPr id="0" name=""/>
        <dsp:cNvSpPr/>
      </dsp:nvSpPr>
      <dsp:spPr>
        <a:xfrm>
          <a:off x="2556245" y="2869604"/>
          <a:ext cx="7668735" cy="269083"/>
        </a:xfrm>
        <a:prstGeom prst="rect">
          <a:avLst/>
        </a:prstGeom>
        <a:solidFill>
          <a:schemeClr val="accent5">
            <a:tint val="40000"/>
            <a:alpha val="90000"/>
            <a:hueOff val="-1497725"/>
            <a:satOff val="-5074"/>
            <a:lumOff val="-651"/>
            <a:alphaOff val="0"/>
          </a:schemeClr>
        </a:solidFill>
        <a:ln w="9525" cap="flat" cmpd="sng" algn="ctr">
          <a:solidFill>
            <a:schemeClr val="accent5">
              <a:tint val="40000"/>
              <a:alpha val="90000"/>
              <a:hueOff val="-1497725"/>
              <a:satOff val="-5074"/>
              <a:lumOff val="-6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Informieren</a:t>
          </a:r>
          <a:r>
            <a:rPr lang="en-GB" sz="2000" b="0" kern="1200" dirty="0">
              <a:latin typeface="Century Gothic" panose="020B0502020202020204" pitchFamily="34" charset="0"/>
            </a:rPr>
            <a:t> Sie </a:t>
          </a:r>
          <a:r>
            <a:rPr lang="en-GB" sz="2000" b="0" kern="1200" dirty="0" err="1">
              <a:latin typeface="Century Gothic" panose="020B0502020202020204" pitchFamily="34" charset="0"/>
            </a:rPr>
            <a:t>sich</a:t>
          </a:r>
          <a:r>
            <a:rPr lang="en-GB" sz="2000" b="0" kern="1200" dirty="0">
              <a:latin typeface="Century Gothic" panose="020B0502020202020204" pitchFamily="34" charset="0"/>
            </a:rPr>
            <a:t> </a:t>
          </a:r>
          <a:r>
            <a:rPr lang="en-GB" sz="2000" b="0" kern="1200" dirty="0" err="1">
              <a:latin typeface="Century Gothic" panose="020B0502020202020204" pitchFamily="34" charset="0"/>
            </a:rPr>
            <a:t>über</a:t>
          </a:r>
          <a:r>
            <a:rPr lang="en-GB" sz="2000" b="0" kern="1200" dirty="0">
              <a:latin typeface="Century Gothic" panose="020B0502020202020204" pitchFamily="34" charset="0"/>
            </a:rPr>
            <a:t> </a:t>
          </a:r>
          <a:r>
            <a:rPr lang="en-GB" sz="2000" b="0" kern="1200" dirty="0" err="1">
              <a:latin typeface="Century Gothic" panose="020B0502020202020204" pitchFamily="34" charset="0"/>
            </a:rPr>
            <a:t>gängige</a:t>
          </a:r>
          <a:r>
            <a:rPr lang="en-GB" sz="2000" b="0" kern="1200" dirty="0">
              <a:latin typeface="Century Gothic" panose="020B0502020202020204" pitchFamily="34" charset="0"/>
            </a:rPr>
            <a:t> Phishing-</a:t>
          </a:r>
          <a:r>
            <a:rPr lang="en-GB" sz="2000" b="0" kern="1200" dirty="0" err="1">
              <a:latin typeface="Century Gothic" panose="020B0502020202020204" pitchFamily="34" charset="0"/>
            </a:rPr>
            <a:t>Taktiken</a:t>
          </a:r>
          <a:endParaRPr lang="en-US" sz="2000" b="0" kern="1200" dirty="0">
            <a:latin typeface="Century Gothic" panose="020B0502020202020204" pitchFamily="34" charset="0"/>
          </a:endParaRPr>
        </a:p>
      </dsp:txBody>
      <dsp:txXfrm>
        <a:off x="2556245" y="2869604"/>
        <a:ext cx="7668735" cy="269083"/>
      </dsp:txXfrm>
    </dsp:sp>
    <dsp:sp modelId="{5823E15B-5C4D-4591-AC00-74CC6E5DDC91}">
      <dsp:nvSpPr>
        <dsp:cNvPr id="0" name=""/>
        <dsp:cNvSpPr/>
      </dsp:nvSpPr>
      <dsp:spPr>
        <a:xfrm rot="10800000">
          <a:off x="0" y="2459667"/>
          <a:ext cx="2556245" cy="413974"/>
        </a:xfrm>
        <a:prstGeom prst="upArrowCallout">
          <a:avLst>
            <a:gd name="adj1" fmla="val 5000"/>
            <a:gd name="adj2" fmla="val 10000"/>
            <a:gd name="adj3" fmla="val 15000"/>
            <a:gd name="adj4" fmla="val 64977"/>
          </a:avLst>
        </a:prstGeom>
        <a:gradFill rotWithShape="0">
          <a:gsLst>
            <a:gs pos="0">
              <a:schemeClr val="accent5">
                <a:hueOff val="-2252848"/>
                <a:satOff val="-5806"/>
                <a:lumOff val="-3922"/>
                <a:alphaOff val="0"/>
                <a:tint val="100000"/>
                <a:shade val="100000"/>
                <a:satMod val="130000"/>
              </a:schemeClr>
            </a:gs>
            <a:gs pos="100000">
              <a:schemeClr val="accent5">
                <a:hueOff val="-2252848"/>
                <a:satOff val="-5806"/>
                <a:lumOff val="-3922"/>
                <a:alphaOff val="0"/>
                <a:tint val="50000"/>
                <a:shade val="100000"/>
                <a:satMod val="350000"/>
              </a:schemeClr>
            </a:gs>
          </a:gsLst>
          <a:lin ang="16200000" scaled="0"/>
        </a:gradFill>
        <a:ln w="9525" cap="flat" cmpd="sng" algn="ctr">
          <a:solidFill>
            <a:schemeClr val="accent5">
              <a:hueOff val="-2252848"/>
              <a:satOff val="-5806"/>
              <a:lumOff val="-392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Verwenden</a:t>
          </a:r>
          <a:endParaRPr lang="en-US" sz="2000" b="0" kern="1200" dirty="0">
            <a:latin typeface="Century Gothic" panose="020B0502020202020204" pitchFamily="34" charset="0"/>
          </a:endParaRPr>
        </a:p>
      </dsp:txBody>
      <dsp:txXfrm rot="-10800000">
        <a:off x="0" y="2459667"/>
        <a:ext cx="2556245" cy="269083"/>
      </dsp:txXfrm>
    </dsp:sp>
    <dsp:sp modelId="{46E32521-47E7-4C6B-915E-3CE44935FEFD}">
      <dsp:nvSpPr>
        <dsp:cNvPr id="0" name=""/>
        <dsp:cNvSpPr/>
      </dsp:nvSpPr>
      <dsp:spPr>
        <a:xfrm>
          <a:off x="2556245" y="2459667"/>
          <a:ext cx="7668735" cy="269083"/>
        </a:xfrm>
        <a:prstGeom prst="rect">
          <a:avLst/>
        </a:prstGeom>
        <a:solidFill>
          <a:schemeClr val="accent5">
            <a:tint val="40000"/>
            <a:alpha val="90000"/>
            <a:hueOff val="-2246587"/>
            <a:satOff val="-7611"/>
            <a:lumOff val="-976"/>
            <a:alphaOff val="0"/>
          </a:schemeClr>
        </a:solidFill>
        <a:ln w="9525" cap="flat" cmpd="sng" algn="ctr">
          <a:solidFill>
            <a:schemeClr val="accent5">
              <a:tint val="40000"/>
              <a:alpha val="90000"/>
              <a:hueOff val="-2246587"/>
              <a:satOff val="-7611"/>
              <a:lumOff val="-9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Verwenden</a:t>
          </a:r>
          <a:r>
            <a:rPr lang="en-GB" sz="2000" b="0" kern="1200" dirty="0">
              <a:latin typeface="Century Gothic" panose="020B0502020202020204" pitchFamily="34" charset="0"/>
            </a:rPr>
            <a:t> von </a:t>
          </a:r>
          <a:r>
            <a:rPr lang="en-GB" sz="2000" b="0" kern="1200" dirty="0" err="1">
              <a:latin typeface="Century Gothic" panose="020B0502020202020204" pitchFamily="34" charset="0"/>
            </a:rPr>
            <a:t>Antivirensoftware</a:t>
          </a:r>
          <a:r>
            <a:rPr lang="en-GB" sz="2000" b="0" kern="1200" dirty="0">
              <a:latin typeface="Century Gothic" panose="020B0502020202020204" pitchFamily="34" charset="0"/>
            </a:rPr>
            <a:t> und E-Mail-</a:t>
          </a:r>
          <a:r>
            <a:rPr lang="en-GB" sz="2000" b="0" kern="1200" dirty="0" err="1">
              <a:latin typeface="Century Gothic" panose="020B0502020202020204" pitchFamily="34" charset="0"/>
            </a:rPr>
            <a:t>Filtern</a:t>
          </a:r>
          <a:endParaRPr lang="en-US" sz="2000" b="0" kern="1200" dirty="0">
            <a:latin typeface="Century Gothic" panose="020B0502020202020204" pitchFamily="34" charset="0"/>
          </a:endParaRPr>
        </a:p>
      </dsp:txBody>
      <dsp:txXfrm>
        <a:off x="2556245" y="2459667"/>
        <a:ext cx="7668735" cy="269083"/>
      </dsp:txXfrm>
    </dsp:sp>
    <dsp:sp modelId="{98246BB0-3353-4486-8D2B-105758B51314}">
      <dsp:nvSpPr>
        <dsp:cNvPr id="0" name=""/>
        <dsp:cNvSpPr/>
      </dsp:nvSpPr>
      <dsp:spPr>
        <a:xfrm rot="10800000">
          <a:off x="0" y="2049731"/>
          <a:ext cx="2556245" cy="413974"/>
        </a:xfrm>
        <a:prstGeom prst="upArrowCallout">
          <a:avLst>
            <a:gd name="adj1" fmla="val 5000"/>
            <a:gd name="adj2" fmla="val 10000"/>
            <a:gd name="adj3" fmla="val 15000"/>
            <a:gd name="adj4" fmla="val 64977"/>
          </a:avLst>
        </a:prstGeom>
        <a:gradFill rotWithShape="0">
          <a:gsLst>
            <a:gs pos="0">
              <a:schemeClr val="accent5">
                <a:hueOff val="-3003797"/>
                <a:satOff val="-7742"/>
                <a:lumOff val="-5229"/>
                <a:alphaOff val="0"/>
                <a:tint val="100000"/>
                <a:shade val="100000"/>
                <a:satMod val="130000"/>
              </a:schemeClr>
            </a:gs>
            <a:gs pos="100000">
              <a:schemeClr val="accent5">
                <a:hueOff val="-3003797"/>
                <a:satOff val="-7742"/>
                <a:lumOff val="-5229"/>
                <a:alphaOff val="0"/>
                <a:tint val="50000"/>
                <a:shade val="100000"/>
                <a:satMod val="350000"/>
              </a:schemeClr>
            </a:gs>
          </a:gsLst>
          <a:lin ang="16200000" scaled="0"/>
        </a:gradFill>
        <a:ln w="9525" cap="flat" cmpd="sng" algn="ctr">
          <a:solidFill>
            <a:schemeClr val="accent5">
              <a:hueOff val="-3003797"/>
              <a:satOff val="-7742"/>
              <a:lumOff val="-52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Überprüfen</a:t>
          </a:r>
          <a:endParaRPr lang="en-US" sz="2000" b="0" kern="1200" dirty="0">
            <a:latin typeface="Century Gothic" panose="020B0502020202020204" pitchFamily="34" charset="0"/>
          </a:endParaRPr>
        </a:p>
      </dsp:txBody>
      <dsp:txXfrm rot="-10800000">
        <a:off x="0" y="2049731"/>
        <a:ext cx="2556245" cy="269083"/>
      </dsp:txXfrm>
    </dsp:sp>
    <dsp:sp modelId="{759517FD-4457-4A7A-BC00-A086A616CC6A}">
      <dsp:nvSpPr>
        <dsp:cNvPr id="0" name=""/>
        <dsp:cNvSpPr/>
      </dsp:nvSpPr>
      <dsp:spPr>
        <a:xfrm>
          <a:off x="2556245" y="2049731"/>
          <a:ext cx="7668735" cy="269083"/>
        </a:xfrm>
        <a:prstGeom prst="rect">
          <a:avLst/>
        </a:prstGeom>
        <a:solidFill>
          <a:schemeClr val="accent5">
            <a:tint val="40000"/>
            <a:alpha val="90000"/>
            <a:hueOff val="-2995450"/>
            <a:satOff val="-10148"/>
            <a:lumOff val="-1301"/>
            <a:alphaOff val="0"/>
          </a:schemeClr>
        </a:solidFill>
        <a:ln w="9525" cap="flat" cmpd="sng" algn="ctr">
          <a:solidFill>
            <a:schemeClr val="accent5">
              <a:tint val="40000"/>
              <a:alpha val="90000"/>
              <a:hueOff val="-2995450"/>
              <a:satOff val="-10148"/>
              <a:lumOff val="-13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Inhalte</a:t>
          </a:r>
          <a:r>
            <a:rPr lang="en-GB" sz="2000" b="0" kern="1200" dirty="0">
              <a:latin typeface="Century Gothic" panose="020B0502020202020204" pitchFamily="34" charset="0"/>
            </a:rPr>
            <a:t> </a:t>
          </a:r>
          <a:r>
            <a:rPr lang="en-GB" sz="2000" b="0" kern="1200" dirty="0" err="1">
              <a:latin typeface="Century Gothic" panose="020B0502020202020204" pitchFamily="34" charset="0"/>
            </a:rPr>
            <a:t>mit</a:t>
          </a:r>
          <a:r>
            <a:rPr lang="en-GB" sz="2000" b="0" kern="1200" dirty="0">
              <a:latin typeface="Century Gothic" panose="020B0502020202020204" pitchFamily="34" charset="0"/>
            </a:rPr>
            <a:t> </a:t>
          </a:r>
          <a:r>
            <a:rPr lang="en-GB" sz="2000" b="0" kern="1200" dirty="0" err="1">
              <a:latin typeface="Century Gothic" panose="020B0502020202020204" pitchFamily="34" charset="0"/>
            </a:rPr>
            <a:t>dem</a:t>
          </a:r>
          <a:r>
            <a:rPr lang="en-GB" sz="2000" b="0" kern="1200" dirty="0">
              <a:latin typeface="Century Gothic" panose="020B0502020202020204" pitchFamily="34" charset="0"/>
            </a:rPr>
            <a:t> </a:t>
          </a:r>
          <a:r>
            <a:rPr lang="en-GB" sz="2000" b="0" kern="1200" dirty="0" err="1">
              <a:latin typeface="Century Gothic" panose="020B0502020202020204" pitchFamily="34" charset="0"/>
            </a:rPr>
            <a:t>Absender</a:t>
          </a:r>
          <a:r>
            <a:rPr lang="en-GB" sz="2000" b="0" kern="1200" dirty="0">
              <a:latin typeface="Century Gothic" panose="020B0502020202020204" pitchFamily="34" charset="0"/>
            </a:rPr>
            <a:t> </a:t>
          </a:r>
          <a:r>
            <a:rPr lang="en-GB" sz="2000" b="0" kern="1200" dirty="0" err="1">
              <a:latin typeface="Century Gothic" panose="020B0502020202020204" pitchFamily="34" charset="0"/>
            </a:rPr>
            <a:t>überprüfen</a:t>
          </a:r>
          <a:endParaRPr lang="en-US" sz="2000" b="0" kern="1200" dirty="0">
            <a:latin typeface="Century Gothic" panose="020B0502020202020204" pitchFamily="34" charset="0"/>
          </a:endParaRPr>
        </a:p>
      </dsp:txBody>
      <dsp:txXfrm>
        <a:off x="2556245" y="2049731"/>
        <a:ext cx="7668735" cy="269083"/>
      </dsp:txXfrm>
    </dsp:sp>
    <dsp:sp modelId="{64735089-8F48-43EC-AD88-DCC2BFCEC8A1}">
      <dsp:nvSpPr>
        <dsp:cNvPr id="0" name=""/>
        <dsp:cNvSpPr/>
      </dsp:nvSpPr>
      <dsp:spPr>
        <a:xfrm rot="10800000">
          <a:off x="0" y="1639794"/>
          <a:ext cx="2556245" cy="413974"/>
        </a:xfrm>
        <a:prstGeom prst="upArrowCallout">
          <a:avLst>
            <a:gd name="adj1" fmla="val 5000"/>
            <a:gd name="adj2" fmla="val 10000"/>
            <a:gd name="adj3" fmla="val 15000"/>
            <a:gd name="adj4" fmla="val 64977"/>
          </a:avLst>
        </a:prstGeom>
        <a:gradFill rotWithShape="0">
          <a:gsLst>
            <a:gs pos="0">
              <a:schemeClr val="accent5">
                <a:hueOff val="-3754746"/>
                <a:satOff val="-9677"/>
                <a:lumOff val="-6536"/>
                <a:alphaOff val="0"/>
                <a:tint val="100000"/>
                <a:shade val="100000"/>
                <a:satMod val="130000"/>
              </a:schemeClr>
            </a:gs>
            <a:gs pos="100000">
              <a:schemeClr val="accent5">
                <a:hueOff val="-3754746"/>
                <a:satOff val="-9677"/>
                <a:lumOff val="-6536"/>
                <a:alphaOff val="0"/>
                <a:tint val="50000"/>
                <a:shade val="100000"/>
                <a:satMod val="350000"/>
              </a:schemeClr>
            </a:gs>
          </a:gsLst>
          <a:lin ang="16200000" scaled="0"/>
        </a:gradFill>
        <a:ln w="9525" cap="flat" cmpd="sng" algn="ctr">
          <a:solidFill>
            <a:schemeClr val="accent5">
              <a:hueOff val="-3754746"/>
              <a:satOff val="-9677"/>
              <a:lumOff val="-653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Vorsicht</a:t>
          </a:r>
          <a:endParaRPr lang="en-US" sz="2000" b="0" kern="1200" dirty="0">
            <a:latin typeface="Century Gothic" panose="020B0502020202020204" pitchFamily="34" charset="0"/>
          </a:endParaRPr>
        </a:p>
      </dsp:txBody>
      <dsp:txXfrm rot="-10800000">
        <a:off x="0" y="1639794"/>
        <a:ext cx="2556245" cy="269083"/>
      </dsp:txXfrm>
    </dsp:sp>
    <dsp:sp modelId="{41ECF293-B9E2-4E86-8E98-058ABA8A98F1}">
      <dsp:nvSpPr>
        <dsp:cNvPr id="0" name=""/>
        <dsp:cNvSpPr/>
      </dsp:nvSpPr>
      <dsp:spPr>
        <a:xfrm>
          <a:off x="2556245" y="1639794"/>
          <a:ext cx="7668735" cy="269083"/>
        </a:xfrm>
        <a:prstGeom prst="rect">
          <a:avLst/>
        </a:prstGeom>
        <a:solidFill>
          <a:schemeClr val="accent5">
            <a:tint val="40000"/>
            <a:alpha val="90000"/>
            <a:hueOff val="-3744313"/>
            <a:satOff val="-12684"/>
            <a:lumOff val="-1627"/>
            <a:alphaOff val="0"/>
          </a:schemeClr>
        </a:solidFill>
        <a:ln w="9525" cap="flat" cmpd="sng" algn="ctr">
          <a:solidFill>
            <a:schemeClr val="accent5">
              <a:tint val="40000"/>
              <a:alpha val="90000"/>
              <a:hueOff val="-3744313"/>
              <a:satOff val="-12684"/>
              <a:lumOff val="-162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Achten</a:t>
          </a:r>
          <a:r>
            <a:rPr lang="en-GB" sz="2000" b="0" kern="1200" dirty="0">
              <a:latin typeface="Century Gothic" panose="020B0502020202020204" pitchFamily="34" charset="0"/>
            </a:rPr>
            <a:t> Sie auf </a:t>
          </a:r>
          <a:r>
            <a:rPr lang="en-GB" sz="2000" b="0" kern="1200" dirty="0" err="1">
              <a:latin typeface="Century Gothic" panose="020B0502020202020204" pitchFamily="34" charset="0"/>
            </a:rPr>
            <a:t>dringende</a:t>
          </a:r>
          <a:r>
            <a:rPr lang="en-GB" sz="2000" b="0" kern="1200" dirty="0">
              <a:latin typeface="Century Gothic" panose="020B0502020202020204" pitchFamily="34" charset="0"/>
            </a:rPr>
            <a:t> </a:t>
          </a:r>
          <a:r>
            <a:rPr lang="en-GB" sz="2000" b="0" kern="1200" dirty="0" err="1">
              <a:latin typeface="Century Gothic" panose="020B0502020202020204" pitchFamily="34" charset="0"/>
            </a:rPr>
            <a:t>oder</a:t>
          </a:r>
          <a:r>
            <a:rPr lang="en-GB" sz="2000" b="0" kern="1200" dirty="0">
              <a:latin typeface="Century Gothic" panose="020B0502020202020204" pitchFamily="34" charset="0"/>
            </a:rPr>
            <a:t> </a:t>
          </a:r>
          <a:r>
            <a:rPr lang="en-GB" sz="2000" b="0" kern="1200" dirty="0" err="1">
              <a:latin typeface="Century Gothic" panose="020B0502020202020204" pitchFamily="34" charset="0"/>
            </a:rPr>
            <a:t>verdächtige</a:t>
          </a:r>
          <a:r>
            <a:rPr lang="en-GB" sz="2000" b="0" kern="1200" dirty="0">
              <a:latin typeface="Century Gothic" panose="020B0502020202020204" pitchFamily="34" charset="0"/>
            </a:rPr>
            <a:t> </a:t>
          </a:r>
          <a:r>
            <a:rPr lang="en-GB" sz="2000" b="0" kern="1200" dirty="0" err="1">
              <a:latin typeface="Century Gothic" panose="020B0502020202020204" pitchFamily="34" charset="0"/>
            </a:rPr>
            <a:t>Anfragen</a:t>
          </a:r>
          <a:endParaRPr lang="en-US" sz="2000" b="0" kern="1200" dirty="0">
            <a:latin typeface="Century Gothic" panose="020B0502020202020204" pitchFamily="34" charset="0"/>
          </a:endParaRPr>
        </a:p>
      </dsp:txBody>
      <dsp:txXfrm>
        <a:off x="2556245" y="1639794"/>
        <a:ext cx="7668735" cy="269083"/>
      </dsp:txXfrm>
    </dsp:sp>
    <dsp:sp modelId="{4B5D5992-6A7F-4511-A4E4-1C19DA0F4696}">
      <dsp:nvSpPr>
        <dsp:cNvPr id="0" name=""/>
        <dsp:cNvSpPr/>
      </dsp:nvSpPr>
      <dsp:spPr>
        <a:xfrm rot="10800000">
          <a:off x="0" y="1229858"/>
          <a:ext cx="2556245" cy="413974"/>
        </a:xfrm>
        <a:prstGeom prst="upArrowCallout">
          <a:avLst>
            <a:gd name="adj1" fmla="val 5000"/>
            <a:gd name="adj2" fmla="val 10000"/>
            <a:gd name="adj3" fmla="val 15000"/>
            <a:gd name="adj4" fmla="val 64977"/>
          </a:avLst>
        </a:prstGeom>
        <a:gradFill rotWithShape="0">
          <a:gsLst>
            <a:gs pos="0">
              <a:schemeClr val="accent5">
                <a:hueOff val="-4505695"/>
                <a:satOff val="-11613"/>
                <a:lumOff val="-7843"/>
                <a:alphaOff val="0"/>
                <a:tint val="100000"/>
                <a:shade val="100000"/>
                <a:satMod val="130000"/>
              </a:schemeClr>
            </a:gs>
            <a:gs pos="100000">
              <a:schemeClr val="accent5">
                <a:hueOff val="-4505695"/>
                <a:satOff val="-11613"/>
                <a:lumOff val="-7843"/>
                <a:alphaOff val="0"/>
                <a:tint val="50000"/>
                <a:shade val="100000"/>
                <a:satMod val="350000"/>
              </a:schemeClr>
            </a:gs>
          </a:gsLst>
          <a:lin ang="16200000" scaled="0"/>
        </a:gradFill>
        <a:ln w="9525" cap="flat" cmpd="sng" algn="ctr">
          <a:solidFill>
            <a:schemeClr val="accent5">
              <a:hueOff val="-4505695"/>
              <a:satOff val="-11613"/>
              <a:lumOff val="-784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Vermeiden</a:t>
          </a:r>
          <a:endParaRPr lang="en-US" sz="2000" b="0" kern="1200" dirty="0">
            <a:latin typeface="Century Gothic" panose="020B0502020202020204" pitchFamily="34" charset="0"/>
          </a:endParaRPr>
        </a:p>
      </dsp:txBody>
      <dsp:txXfrm rot="-10800000">
        <a:off x="0" y="1229858"/>
        <a:ext cx="2556245" cy="269083"/>
      </dsp:txXfrm>
    </dsp:sp>
    <dsp:sp modelId="{DB6596FC-219F-43FD-A9F2-05F06BA757CE}">
      <dsp:nvSpPr>
        <dsp:cNvPr id="0" name=""/>
        <dsp:cNvSpPr/>
      </dsp:nvSpPr>
      <dsp:spPr>
        <a:xfrm>
          <a:off x="2556245" y="1229858"/>
          <a:ext cx="7668735" cy="269083"/>
        </a:xfrm>
        <a:prstGeom prst="rect">
          <a:avLst/>
        </a:prstGeom>
        <a:solidFill>
          <a:schemeClr val="accent5">
            <a:tint val="40000"/>
            <a:alpha val="90000"/>
            <a:hueOff val="-4493175"/>
            <a:satOff val="-15221"/>
            <a:lumOff val="-1952"/>
            <a:alphaOff val="0"/>
          </a:schemeClr>
        </a:solidFill>
        <a:ln w="9525" cap="flat" cmpd="sng" algn="ctr">
          <a:solidFill>
            <a:schemeClr val="accent5">
              <a:tint val="40000"/>
              <a:alpha val="90000"/>
              <a:hueOff val="-4493175"/>
              <a:satOff val="-15221"/>
              <a:lumOff val="-19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Vermeiden</a:t>
          </a:r>
          <a:r>
            <a:rPr lang="en-GB" sz="2000" b="0" kern="1200" dirty="0">
              <a:latin typeface="Century Gothic" panose="020B0502020202020204" pitchFamily="34" charset="0"/>
            </a:rPr>
            <a:t> von </a:t>
          </a:r>
          <a:r>
            <a:rPr lang="en-GB" sz="2000" b="0" kern="1200" dirty="0" err="1">
              <a:latin typeface="Century Gothic" panose="020B0502020202020204" pitchFamily="34" charset="0"/>
            </a:rPr>
            <a:t>unaufgeforderten</a:t>
          </a:r>
          <a:r>
            <a:rPr lang="en-GB" sz="2000" b="0" kern="1200" dirty="0">
              <a:latin typeface="Century Gothic" panose="020B0502020202020204" pitchFamily="34" charset="0"/>
            </a:rPr>
            <a:t> E-Mails </a:t>
          </a:r>
          <a:r>
            <a:rPr lang="en-GB" sz="2000" b="0" kern="1200" dirty="0" err="1">
              <a:latin typeface="Century Gothic" panose="020B0502020202020204" pitchFamily="34" charset="0"/>
            </a:rPr>
            <a:t>oder</a:t>
          </a:r>
          <a:r>
            <a:rPr lang="en-GB" sz="2000" b="0" kern="1200" dirty="0">
              <a:latin typeface="Century Gothic" panose="020B0502020202020204" pitchFamily="34" charset="0"/>
            </a:rPr>
            <a:t> </a:t>
          </a:r>
          <a:r>
            <a:rPr lang="en-GB" sz="2000" b="0" kern="1200" dirty="0" err="1">
              <a:latin typeface="Century Gothic" panose="020B0502020202020204" pitchFamily="34" charset="0"/>
            </a:rPr>
            <a:t>Nachrichten</a:t>
          </a:r>
          <a:endParaRPr lang="en-US" sz="2000" b="0" kern="1200" dirty="0">
            <a:latin typeface="Century Gothic" panose="020B0502020202020204" pitchFamily="34" charset="0"/>
          </a:endParaRPr>
        </a:p>
      </dsp:txBody>
      <dsp:txXfrm>
        <a:off x="2556245" y="1229858"/>
        <a:ext cx="7668735" cy="269083"/>
      </dsp:txXfrm>
    </dsp:sp>
    <dsp:sp modelId="{472D41DB-D7A1-4C29-A5A9-21ADED32BF6D}">
      <dsp:nvSpPr>
        <dsp:cNvPr id="0" name=""/>
        <dsp:cNvSpPr/>
      </dsp:nvSpPr>
      <dsp:spPr>
        <a:xfrm rot="10800000">
          <a:off x="0" y="819921"/>
          <a:ext cx="2556245" cy="413974"/>
        </a:xfrm>
        <a:prstGeom prst="upArrowCallout">
          <a:avLst>
            <a:gd name="adj1" fmla="val 5000"/>
            <a:gd name="adj2" fmla="val 10000"/>
            <a:gd name="adj3" fmla="val 15000"/>
            <a:gd name="adj4" fmla="val 64977"/>
          </a:avLst>
        </a:prstGeom>
        <a:gradFill rotWithShape="0">
          <a:gsLst>
            <a:gs pos="0">
              <a:schemeClr val="accent5">
                <a:hueOff val="-5256644"/>
                <a:satOff val="-13548"/>
                <a:lumOff val="-9151"/>
                <a:alphaOff val="0"/>
                <a:tint val="100000"/>
                <a:shade val="100000"/>
                <a:satMod val="130000"/>
              </a:schemeClr>
            </a:gs>
            <a:gs pos="100000">
              <a:schemeClr val="accent5">
                <a:hueOff val="-5256644"/>
                <a:satOff val="-13548"/>
                <a:lumOff val="-9151"/>
                <a:alphaOff val="0"/>
                <a:tint val="50000"/>
                <a:shade val="100000"/>
                <a:satMod val="350000"/>
              </a:schemeClr>
            </a:gs>
          </a:gsLst>
          <a:lin ang="16200000" scaled="0"/>
        </a:gradFill>
        <a:ln w="9525" cap="flat" cmpd="sng" algn="ctr">
          <a:solidFill>
            <a:schemeClr val="accent5">
              <a:hueOff val="-5256644"/>
              <a:satOff val="-13548"/>
              <a:lumOff val="-915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Anvisieren</a:t>
          </a:r>
          <a:endParaRPr lang="en-US" sz="2000" b="0" kern="1200" dirty="0">
            <a:latin typeface="Century Gothic" panose="020B0502020202020204" pitchFamily="34" charset="0"/>
          </a:endParaRPr>
        </a:p>
      </dsp:txBody>
      <dsp:txXfrm rot="-10800000">
        <a:off x="0" y="819921"/>
        <a:ext cx="2556245" cy="269083"/>
      </dsp:txXfrm>
    </dsp:sp>
    <dsp:sp modelId="{0B455EDB-9B22-4A39-8FE1-E50B279F7051}">
      <dsp:nvSpPr>
        <dsp:cNvPr id="0" name=""/>
        <dsp:cNvSpPr/>
      </dsp:nvSpPr>
      <dsp:spPr>
        <a:xfrm>
          <a:off x="2556245" y="819921"/>
          <a:ext cx="7668735" cy="269083"/>
        </a:xfrm>
        <a:prstGeom prst="rect">
          <a:avLst/>
        </a:prstGeom>
        <a:solidFill>
          <a:schemeClr val="accent5">
            <a:tint val="40000"/>
            <a:alpha val="90000"/>
            <a:hueOff val="-5242037"/>
            <a:satOff val="-17758"/>
            <a:lumOff val="-2277"/>
            <a:alphaOff val="0"/>
          </a:schemeClr>
        </a:solidFill>
        <a:ln w="9525" cap="flat" cmpd="sng" algn="ctr">
          <a:solidFill>
            <a:schemeClr val="accent5">
              <a:tint val="40000"/>
              <a:alpha val="90000"/>
              <a:hueOff val="-5242037"/>
              <a:satOff val="-17758"/>
              <a:lumOff val="-22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Mit</a:t>
          </a:r>
          <a:r>
            <a:rPr lang="en-GB" sz="2000" b="0" kern="1200" dirty="0">
              <a:latin typeface="Century Gothic" panose="020B0502020202020204" pitchFamily="34" charset="0"/>
            </a:rPr>
            <a:t> </a:t>
          </a:r>
          <a:r>
            <a:rPr lang="en-GB" sz="2000" b="0" kern="1200" dirty="0" err="1">
              <a:latin typeface="Century Gothic" panose="020B0502020202020204" pitchFamily="34" charset="0"/>
            </a:rPr>
            <a:t>dem</a:t>
          </a:r>
          <a:r>
            <a:rPr lang="en-GB" sz="2000" b="0" kern="1200" dirty="0">
              <a:latin typeface="Century Gothic" panose="020B0502020202020204" pitchFamily="34" charset="0"/>
            </a:rPr>
            <a:t> </a:t>
          </a:r>
          <a:r>
            <a:rPr lang="en-GB" sz="2000" b="0" kern="1200" dirty="0" err="1">
              <a:latin typeface="Century Gothic" panose="020B0502020202020204" pitchFamily="34" charset="0"/>
            </a:rPr>
            <a:t>Mauszeiger</a:t>
          </a:r>
          <a:r>
            <a:rPr lang="en-GB" sz="2000" b="0" kern="1200" dirty="0">
              <a:latin typeface="Century Gothic" panose="020B0502020202020204" pitchFamily="34" charset="0"/>
            </a:rPr>
            <a:t> Links </a:t>
          </a:r>
          <a:r>
            <a:rPr lang="en-GB" sz="2000" b="0" kern="1200" dirty="0" err="1">
              <a:latin typeface="Century Gothic" panose="020B0502020202020204" pitchFamily="34" charset="0"/>
            </a:rPr>
            <a:t>anvisieren</a:t>
          </a:r>
          <a:r>
            <a:rPr lang="en-GB" sz="2000" b="0" kern="1200" dirty="0">
              <a:latin typeface="Century Gothic" panose="020B0502020202020204" pitchFamily="34" charset="0"/>
            </a:rPr>
            <a:t>, um URLs </a:t>
          </a:r>
          <a:r>
            <a:rPr lang="en-GB" sz="2000" b="0" kern="1200" dirty="0" err="1">
              <a:latin typeface="Century Gothic" panose="020B0502020202020204" pitchFamily="34" charset="0"/>
            </a:rPr>
            <a:t>zu</a:t>
          </a:r>
          <a:r>
            <a:rPr lang="en-GB" sz="2000" b="0" kern="1200" dirty="0">
              <a:latin typeface="Century Gothic" panose="020B0502020202020204" pitchFamily="34" charset="0"/>
            </a:rPr>
            <a:t> </a:t>
          </a:r>
          <a:r>
            <a:rPr lang="en-GB" sz="2000" b="0" kern="1200" dirty="0" err="1">
              <a:latin typeface="Century Gothic" panose="020B0502020202020204" pitchFamily="34" charset="0"/>
            </a:rPr>
            <a:t>überprüfen</a:t>
          </a:r>
          <a:endParaRPr lang="en-US" sz="2000" b="0" kern="1200" dirty="0">
            <a:latin typeface="Century Gothic" panose="020B0502020202020204" pitchFamily="34" charset="0"/>
          </a:endParaRPr>
        </a:p>
      </dsp:txBody>
      <dsp:txXfrm>
        <a:off x="2556245" y="819921"/>
        <a:ext cx="7668735" cy="269083"/>
      </dsp:txXfrm>
    </dsp:sp>
    <dsp:sp modelId="{D8088E5B-75AD-4C79-90FD-1D36963CEDE2}">
      <dsp:nvSpPr>
        <dsp:cNvPr id="0" name=""/>
        <dsp:cNvSpPr/>
      </dsp:nvSpPr>
      <dsp:spPr>
        <a:xfrm rot="10800000">
          <a:off x="0" y="409985"/>
          <a:ext cx="2556245" cy="413974"/>
        </a:xfrm>
        <a:prstGeom prst="upArrowCallout">
          <a:avLst>
            <a:gd name="adj1" fmla="val 5000"/>
            <a:gd name="adj2" fmla="val 10000"/>
            <a:gd name="adj3" fmla="val 15000"/>
            <a:gd name="adj4" fmla="val 64977"/>
          </a:avLst>
        </a:prstGeom>
        <a:gradFill rotWithShape="0">
          <a:gsLst>
            <a:gs pos="0">
              <a:schemeClr val="accent5">
                <a:hueOff val="-6007594"/>
                <a:satOff val="-15484"/>
                <a:lumOff val="-10458"/>
                <a:alphaOff val="0"/>
                <a:tint val="100000"/>
                <a:shade val="100000"/>
                <a:satMod val="130000"/>
              </a:schemeClr>
            </a:gs>
            <a:gs pos="100000">
              <a:schemeClr val="accent5">
                <a:hueOff val="-6007594"/>
                <a:satOff val="-15484"/>
                <a:lumOff val="-10458"/>
                <a:alphaOff val="0"/>
                <a:tint val="50000"/>
                <a:shade val="100000"/>
                <a:satMod val="350000"/>
              </a:schemeClr>
            </a:gs>
          </a:gsLst>
          <a:lin ang="16200000" scaled="0"/>
        </a:gradFill>
        <a:ln w="9525" cap="flat" cmpd="sng" algn="ctr">
          <a:solidFill>
            <a:schemeClr val="accent5">
              <a:hueOff val="-6007594"/>
              <a:satOff val="-15484"/>
              <a:lumOff val="-104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Prüfen</a:t>
          </a:r>
          <a:endParaRPr lang="en-US" sz="2000" b="0" kern="1200" dirty="0">
            <a:latin typeface="Century Gothic" panose="020B0502020202020204" pitchFamily="34" charset="0"/>
          </a:endParaRPr>
        </a:p>
      </dsp:txBody>
      <dsp:txXfrm rot="-10800000">
        <a:off x="0" y="409985"/>
        <a:ext cx="2556245" cy="269083"/>
      </dsp:txXfrm>
    </dsp:sp>
    <dsp:sp modelId="{50A6ACA8-53E4-4ECB-94F3-4EC3A1BB5074}">
      <dsp:nvSpPr>
        <dsp:cNvPr id="0" name=""/>
        <dsp:cNvSpPr/>
      </dsp:nvSpPr>
      <dsp:spPr>
        <a:xfrm>
          <a:off x="2556245" y="409985"/>
          <a:ext cx="7668735" cy="269083"/>
        </a:xfrm>
        <a:prstGeom prst="rect">
          <a:avLst/>
        </a:prstGeom>
        <a:solidFill>
          <a:schemeClr val="accent5">
            <a:tint val="40000"/>
            <a:alpha val="90000"/>
            <a:hueOff val="-5990900"/>
            <a:satOff val="-20295"/>
            <a:lumOff val="-2603"/>
            <a:alphaOff val="0"/>
          </a:schemeClr>
        </a:solidFill>
        <a:ln w="9525" cap="flat" cmpd="sng" algn="ctr">
          <a:solidFill>
            <a:schemeClr val="accent5">
              <a:tint val="40000"/>
              <a:alpha val="90000"/>
              <a:hueOff val="-5990900"/>
              <a:satOff val="-20295"/>
              <a:lumOff val="-260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Überprüfen</a:t>
          </a:r>
          <a:r>
            <a:rPr lang="en-GB" sz="2000" b="0" kern="1200" dirty="0">
              <a:latin typeface="Century Gothic" panose="020B0502020202020204" pitchFamily="34" charset="0"/>
            </a:rPr>
            <a:t> der E-Mail-</a:t>
          </a:r>
          <a:r>
            <a:rPr lang="en-GB" sz="2000" b="0" kern="1200" dirty="0" err="1">
              <a:latin typeface="Century Gothic" panose="020B0502020202020204" pitchFamily="34" charset="0"/>
            </a:rPr>
            <a:t>Adresse</a:t>
          </a:r>
          <a:endParaRPr lang="en-US" sz="2000" b="0" kern="1200" dirty="0">
            <a:latin typeface="Century Gothic" panose="020B0502020202020204" pitchFamily="34" charset="0"/>
          </a:endParaRPr>
        </a:p>
      </dsp:txBody>
      <dsp:txXfrm>
        <a:off x="2556245" y="409985"/>
        <a:ext cx="7668735" cy="269083"/>
      </dsp:txXfrm>
    </dsp:sp>
    <dsp:sp modelId="{B61E0F05-D414-4B05-A7B5-570E0351DF97}">
      <dsp:nvSpPr>
        <dsp:cNvPr id="0" name=""/>
        <dsp:cNvSpPr/>
      </dsp:nvSpPr>
      <dsp:spPr>
        <a:xfrm rot="10800000">
          <a:off x="0" y="48"/>
          <a:ext cx="2556245" cy="413974"/>
        </a:xfrm>
        <a:prstGeom prst="upArrowCallout">
          <a:avLst>
            <a:gd name="adj1" fmla="val 5000"/>
            <a:gd name="adj2" fmla="val 10000"/>
            <a:gd name="adj3" fmla="val 15000"/>
            <a:gd name="adj4" fmla="val 64977"/>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w="9525" cap="flat" cmpd="sng" algn="ctr">
          <a:solidFill>
            <a:schemeClr val="accent5">
              <a:hueOff val="-6758543"/>
              <a:satOff val="-17419"/>
              <a:lumOff val="-1176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1800" tIns="142240" rIns="18180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err="1">
              <a:latin typeface="Century Gothic" panose="020B0502020202020204" pitchFamily="34" charset="0"/>
            </a:rPr>
            <a:t>Überprüfen</a:t>
          </a:r>
          <a:endParaRPr lang="en-US" sz="2000" b="0" kern="1200" dirty="0">
            <a:latin typeface="Century Gothic" panose="020B0502020202020204" pitchFamily="34" charset="0"/>
          </a:endParaRPr>
        </a:p>
      </dsp:txBody>
      <dsp:txXfrm rot="-10800000">
        <a:off x="0" y="48"/>
        <a:ext cx="2556245" cy="269083"/>
      </dsp:txXfrm>
    </dsp:sp>
    <dsp:sp modelId="{C1E2AC88-4506-444A-919F-C940AE13C7CE}">
      <dsp:nvSpPr>
        <dsp:cNvPr id="0" name=""/>
        <dsp:cNvSpPr/>
      </dsp:nvSpPr>
      <dsp:spPr>
        <a:xfrm>
          <a:off x="2556245" y="48"/>
          <a:ext cx="7668735" cy="269083"/>
        </a:xfrm>
        <a:prstGeom prst="rect">
          <a:avLst/>
        </a:prstGeom>
        <a:solidFill>
          <a:schemeClr val="accent5">
            <a:tint val="40000"/>
            <a:alpha val="90000"/>
            <a:hueOff val="-6739762"/>
            <a:satOff val="-22832"/>
            <a:lumOff val="-2928"/>
            <a:alphaOff val="0"/>
          </a:schemeClr>
        </a:solidFill>
        <a:ln w="9525" cap="flat" cmpd="sng" algn="ctr">
          <a:solidFill>
            <a:schemeClr val="accent5">
              <a:tint val="40000"/>
              <a:alpha val="90000"/>
              <a:hueOff val="-6739762"/>
              <a:satOff val="-22832"/>
              <a:lumOff val="-29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5558" tIns="254000" rIns="155558" bIns="254000" numCol="1" spcCol="1270" anchor="ctr" anchorCtr="0">
          <a:noAutofit/>
        </a:bodyPr>
        <a:lstStyle/>
        <a:p>
          <a:pPr marL="0" lvl="0" indent="0" algn="l" defTabSz="889000">
            <a:lnSpc>
              <a:spcPct val="90000"/>
            </a:lnSpc>
            <a:spcBef>
              <a:spcPct val="0"/>
            </a:spcBef>
            <a:spcAft>
              <a:spcPct val="35000"/>
            </a:spcAft>
            <a:buNone/>
          </a:pPr>
          <a:r>
            <a:rPr lang="en-GB" sz="2000" b="0" kern="1200" dirty="0" err="1">
              <a:latin typeface="Century Gothic" panose="020B0502020202020204" pitchFamily="34" charset="0"/>
            </a:rPr>
            <a:t>Überprüfen</a:t>
          </a:r>
          <a:r>
            <a:rPr lang="en-GB" sz="2000" b="0" kern="1200" dirty="0">
              <a:latin typeface="Century Gothic" panose="020B0502020202020204" pitchFamily="34" charset="0"/>
            </a:rPr>
            <a:t> der </a:t>
          </a:r>
          <a:r>
            <a:rPr lang="en-GB" sz="2000" b="0" kern="1200" dirty="0" err="1">
              <a:latin typeface="Century Gothic" panose="020B0502020202020204" pitchFamily="34" charset="0"/>
            </a:rPr>
            <a:t>Absenderidentität</a:t>
          </a:r>
          <a:endParaRPr lang="en-US" sz="2000" b="0" kern="1200" dirty="0">
            <a:latin typeface="Century Gothic" panose="020B0502020202020204" pitchFamily="34" charset="0"/>
          </a:endParaRPr>
        </a:p>
      </dsp:txBody>
      <dsp:txXfrm>
        <a:off x="2556245" y="48"/>
        <a:ext cx="7668735" cy="26908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anva.com/design/DAFgGLjCXyk/2YQMWHb5ERYa9B4YR7MlBA/edit?utm_content=DAFgGLjCXyk&amp;utm_campaign=designshare&amp;utm_medium=link2&amp;utm_source=sharebutton"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anva.com/design/DAFgGBVhHfE/7tkNLAiN8wMlfDRYdQUyKA/edit?utm_content=DAFgGBVhHfE&amp;utm_campaign=designshare&amp;utm_medium=link2&amp;utm_source=sharebutton"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In diesem Modul werden wir drei wichtige Aspekte des Finanzmanagements im digitalen Zeitalter untersuchen. Wir geben einen Überblick über Online-Sicherheit, Online-Einkäufe und alternative Zahlungsmethoden.</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Erklärung zur Erkennung und Vermeidung von Betrug zum Schutz vor finanziellen Verlusten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Betrug kann in verschiedenen Formen auftreten und damit Einzelpersonen über verschiedene Kanäle ansprechen (E-Mails, Telefonanrufe, Textnachrichten und Online-Werbung). Die Erkennung und Vermeidung von Betrug sind entscheidend,</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um sich vor finanziellen Verlusten und anderen negativen Folgen zu schützen.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Bilden Sie sich weiter: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Bleiben Sie über gängige Arten von Betrug und betrügerische Taktiken informiert, wie Phishing-Betrug, Anlagebetrug und Lotteriebetrug.</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Seien Sie sich der neuesten Taktiken bewusst, die von Betrügern verwendet werden, um Einzelpersonen zu täuschen und ihr Vertrauen auszunutzen.</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Seien Sie bei unaufgeforderter Kommunikation skeptisch:</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Seien Sie vorsichtig bei unaufgeforderten E-Mails, Telefonanrufen oder Textnachrichten, die persönliche oder finanzielle Informationen anfordern.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Vermeiden Sie es, auf unaufgeforderte Kommunikationen zu antworten oder Links zu öffnen, insbesondere wenn sie verdächtig erscheinen oder zu gut klingen, um wahr zu sein.</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Sie die Legitimität von Anfragen: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Überprüfen Sie die Legitimität von Anfragen nach persönlichen oder finanziellen Informationen, bevor Sie sensible Daten preisgeben.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Kontaktieren Sie die Organisation direkt über offiziell verfügbare Kontaktinformationen, um die Echtheit von Anfragen zu bestätigen.</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Treffen Sie keine überstürzten Entscheidungen: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Vermeiden Sie es, überstürzte Entscheidungen zu treffen oder impulsiv auf Drucktaktiken von Betrügern zu reagieren.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Nehmen Sie sich Zeit, um Angebote oder Möglichkeiten zu recherchieren und zu überprüfen, bevor Sie finanzielle Verpflichtungen eingehen.</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Schützen Sie persönliche Informationen: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Schützen Sie persönliche und finanzielle Informationen, indem Sie sensible Daten nicht mit unbekannten oder </a:t>
            </a:r>
            <a:r>
              <a:rPr lang="de-AT" sz="1800" dirty="0" err="1">
                <a:effectLst/>
                <a:latin typeface="Century Gothic" panose="020B0502020202020204" pitchFamily="34" charset="0"/>
                <a:ea typeface="Times New Roman" panose="02020603050405020304" pitchFamily="18" charset="0"/>
              </a:rPr>
              <a:t>unverifizierten</a:t>
            </a:r>
            <a:r>
              <a:rPr lang="de-AT" sz="1800" dirty="0">
                <a:effectLst/>
                <a:latin typeface="Century Gothic" panose="020B0502020202020204" pitchFamily="34" charset="0"/>
                <a:ea typeface="Times New Roman" panose="02020603050405020304" pitchFamily="18" charset="0"/>
              </a:rPr>
              <a:t> Parteien teilen.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Seien Sie vorsichtig beim Bereitstellen persönlicher Informationen. Insbesondere  bei Websites, die nicht sicher oder vertrauenswürdig erscheinen.</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Vertrauen Sie Ihren Instinkten: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Vertrauen Sie Ihren Instinkten und seien Sie misstrauisch gegenüber Angeboten oder Möglichkeiten, die zu gut erscheinen, um wahr zu sein.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Wenn etwas verdächtig erscheint oder nicht richtig zu sein scheint, ergreifen Sie die notwendigen Vorsichtsmaßnahmen und suchen Sie Rat bei vertrauenswürdigen Quellen.</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32631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43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Grundlegende Sicherheitsmaßnahmen bilden das Fundament einer robusten Verteidigung gegen digitale Bedrohungen. Die Verwendung von starken, einzigartigen Passwörtern, die Aktivierung der Zwei-Faktor-Authentifizierung (2FA) und</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regelmäßige Updates von Software und Geräten sind wesentliche Schritte zum Schutz Ihrer Online-Konten und persönlichen Informationen. In den folgenden Abschnitten werden wir tiefer in jede dieser Methoden eintauchen, ihre</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Arial" panose="020B0604020202020204" pitchFamily="34" charset="0"/>
              </a:rPr>
              <a:t>Bedeutung erläutern und praktische Tipps zur Umsetzung geben.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de-DE" sz="1800" dirty="0">
                <a:effectLst/>
                <a:latin typeface="Times New Roman" panose="02020603050405020304" pitchFamily="18" charset="0"/>
                <a:ea typeface="Times New Roman" panose="02020603050405020304" pitchFamily="18" charset="0"/>
              </a:rPr>
              <a:t>In der heutigen digitalen Ära spielen Passwörter eine entscheidende Rolle beim Schutz unserer Online-Konten und sensiblen Informationen. Die Verbreitung von Cyberbedrohungen wie Phishing-Angriffen, Datenlecks und Brute-Force</a:t>
            </a:r>
          </a:p>
          <a:p>
            <a:pPr algn="just">
              <a:lnSpc>
                <a:spcPct val="107000"/>
              </a:lnSpc>
              <a:spcBef>
                <a:spcPts val="1200"/>
              </a:spcBef>
              <a:spcAft>
                <a:spcPts val="1200"/>
              </a:spcAft>
            </a:pPr>
            <a:r>
              <a:rPr lang="de-DE" sz="1800" dirty="0">
                <a:effectLst/>
                <a:latin typeface="Times New Roman" panose="02020603050405020304" pitchFamily="18" charset="0"/>
                <a:ea typeface="Times New Roman" panose="02020603050405020304" pitchFamily="18" charset="0"/>
              </a:rPr>
              <a:t>Angriffen unterstreicht jedoch die Bedeutung der Verwendung von starken, einzigartigen Passwörtern. Hier sind mehrere Gründe, warum die Verwendung von starken und einzigartigen Passwörtern wichtig ist:</a:t>
            </a:r>
          </a:p>
          <a:p>
            <a:pPr algn="just">
              <a:lnSpc>
                <a:spcPct val="107000"/>
              </a:lnSpc>
              <a:spcBef>
                <a:spcPts val="1200"/>
              </a:spcBef>
              <a:spcAft>
                <a:spcPts val="1200"/>
              </a:spcAft>
            </a:pPr>
            <a:endParaRPr lang="de-DE"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DE" sz="1800" dirty="0">
                <a:effectLst/>
                <a:latin typeface="Times New Roman" panose="02020603050405020304" pitchFamily="18" charset="0"/>
                <a:ea typeface="Times New Roman" panose="02020603050405020304" pitchFamily="18" charset="0"/>
              </a:rPr>
              <a:t>1.	</a:t>
            </a:r>
            <a:r>
              <a:rPr lang="de-DE" sz="1800" b="1" dirty="0">
                <a:effectLst/>
                <a:latin typeface="Times New Roman" panose="02020603050405020304" pitchFamily="18" charset="0"/>
                <a:ea typeface="Times New Roman" panose="02020603050405020304" pitchFamily="18" charset="0"/>
              </a:rPr>
              <a:t>Verhindern des unbefugten Zugriffs</a:t>
            </a:r>
            <a:r>
              <a:rPr lang="de-DE" sz="1800" dirty="0">
                <a:effectLst/>
                <a:latin typeface="Times New Roman" panose="02020603050405020304" pitchFamily="18" charset="0"/>
                <a:ea typeface="Times New Roman" panose="02020603050405020304" pitchFamily="18" charset="0"/>
              </a:rPr>
              <a:t>: Starke, einzigartige Passwörter fungieren als erste Verteidigungslinie gegen unbefugten Zugriff auf unsere Online-Konten. Sie erschweren es Cyberkriminellen erheblich, Passwörter durch automatisierte Tools oder Brute-Force-Angriffe zu erraten oder zu knacken.</a:t>
            </a:r>
          </a:p>
          <a:p>
            <a:pPr algn="just">
              <a:lnSpc>
                <a:spcPct val="107000"/>
              </a:lnSpc>
              <a:spcBef>
                <a:spcPts val="1200"/>
              </a:spcBef>
              <a:spcAft>
                <a:spcPts val="1200"/>
              </a:spcAft>
            </a:pPr>
            <a:endParaRPr lang="de-DE"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DE" sz="1800" dirty="0">
                <a:effectLst/>
                <a:latin typeface="Times New Roman" panose="02020603050405020304" pitchFamily="18" charset="0"/>
                <a:ea typeface="Times New Roman" panose="02020603050405020304" pitchFamily="18" charset="0"/>
              </a:rPr>
              <a:t>2.	</a:t>
            </a:r>
            <a:r>
              <a:rPr lang="de-DE" sz="1800" b="1" dirty="0">
                <a:effectLst/>
                <a:latin typeface="Times New Roman" panose="02020603050405020304" pitchFamily="18" charset="0"/>
                <a:ea typeface="Times New Roman" panose="02020603050405020304" pitchFamily="18" charset="0"/>
              </a:rPr>
              <a:t>Schutz persönlicher Informationen</a:t>
            </a:r>
            <a:r>
              <a:rPr lang="de-DE" sz="1800" dirty="0">
                <a:effectLst/>
                <a:latin typeface="Times New Roman" panose="02020603050405020304" pitchFamily="18" charset="0"/>
                <a:ea typeface="Times New Roman" panose="02020603050405020304" pitchFamily="18" charset="0"/>
              </a:rPr>
              <a:t>: Online-Konten enthalten oft sensible persönliche und finanzielle Informationen wie Bankdaten, medizinische Aufzeichnungen und persönliche Kommunikationen. Die Verwendung von starken, einzigartigen Passwörtern hilft, diese Informationen vor unbefugtem Zugriff zu schützen und verringert das Risiko von Identitätsdiebstahl, Finanzbetrug und Datenschutzverletzungen.</a:t>
            </a:r>
          </a:p>
          <a:p>
            <a:pPr algn="just">
              <a:lnSpc>
                <a:spcPct val="107000"/>
              </a:lnSpc>
              <a:spcBef>
                <a:spcPts val="1200"/>
              </a:spcBef>
              <a:spcAft>
                <a:spcPts val="1200"/>
              </a:spcAft>
            </a:pPr>
            <a:endParaRPr lang="de-DE"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DE" sz="1800" b="1" dirty="0">
                <a:effectLst/>
                <a:latin typeface="Times New Roman" panose="02020603050405020304" pitchFamily="18" charset="0"/>
                <a:ea typeface="Times New Roman" panose="02020603050405020304" pitchFamily="18" charset="0"/>
              </a:rPr>
              <a:t>3.	Begrenzung der Auswirkungen von Datenlecks</a:t>
            </a:r>
            <a:r>
              <a:rPr lang="de-DE" sz="1800" dirty="0">
                <a:effectLst/>
                <a:latin typeface="Times New Roman" panose="02020603050405020304" pitchFamily="18" charset="0"/>
                <a:ea typeface="Times New Roman" panose="02020603050405020304" pitchFamily="18" charset="0"/>
              </a:rPr>
              <a:t>: Im Falle eines Datenlecks, bei dem Anmeldeinformationen kompromittiert werden, können starke, einzigartige Passwörter für jedes Konto die Auswirkungen begrenzen, indem sie verhindern, dass Cyberkriminelle auf andere Konten mit denselben Anmeldeinformationen zugreifen. Diese Praxis, bekannt als Passworthygiene, trägt dazu bei, den Schaden zu begrenzen und die Exposition gegenüber weiteren Sicherheitsrisiken zu minimieren.</a:t>
            </a:r>
          </a:p>
          <a:p>
            <a:pPr algn="just">
              <a:lnSpc>
                <a:spcPct val="107000"/>
              </a:lnSpc>
              <a:spcBef>
                <a:spcPts val="1200"/>
              </a:spcBef>
              <a:spcAft>
                <a:spcPts val="1200"/>
              </a:spcAft>
            </a:pPr>
            <a:endParaRPr lang="de-DE"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DE" sz="1800" dirty="0">
                <a:effectLst/>
                <a:latin typeface="Times New Roman" panose="02020603050405020304" pitchFamily="18" charset="0"/>
                <a:ea typeface="Times New Roman" panose="02020603050405020304" pitchFamily="18" charset="0"/>
              </a:rPr>
              <a:t>4.	</a:t>
            </a:r>
            <a:r>
              <a:rPr lang="de-DE" sz="1800" b="1" dirty="0">
                <a:effectLst/>
                <a:latin typeface="Times New Roman" panose="02020603050405020304" pitchFamily="18" charset="0"/>
                <a:ea typeface="Times New Roman" panose="02020603050405020304" pitchFamily="18" charset="0"/>
              </a:rPr>
              <a:t>Einhaltung bewährter Sicherheitspraktiken</a:t>
            </a:r>
            <a:r>
              <a:rPr lang="de-DE" sz="1800" dirty="0">
                <a:effectLst/>
                <a:latin typeface="Times New Roman" panose="02020603050405020304" pitchFamily="18" charset="0"/>
                <a:ea typeface="Times New Roman" panose="02020603050405020304" pitchFamily="18" charset="0"/>
              </a:rPr>
              <a:t>: Starke, einzigartige Passwörter entsprechen bewährten Sicherheitspraktiken und den von Organisationen wie dem National Institute </a:t>
            </a:r>
            <a:r>
              <a:rPr lang="de-DE" sz="1800" dirty="0" err="1">
                <a:effectLst/>
                <a:latin typeface="Times New Roman" panose="02020603050405020304" pitchFamily="18" charset="0"/>
                <a:ea typeface="Times New Roman" panose="02020603050405020304" pitchFamily="18" charset="0"/>
              </a:rPr>
              <a:t>of</a:t>
            </a:r>
            <a:r>
              <a:rPr lang="de-DE" sz="1800" dirty="0">
                <a:effectLst/>
                <a:latin typeface="Times New Roman" panose="02020603050405020304" pitchFamily="18" charset="0"/>
                <a:ea typeface="Times New Roman" panose="02020603050405020304" pitchFamily="18" charset="0"/>
              </a:rPr>
              <a:t> Standards and Technology (NIST) und der </a:t>
            </a:r>
            <a:r>
              <a:rPr lang="de-DE" sz="1800" dirty="0" err="1">
                <a:effectLst/>
                <a:latin typeface="Times New Roman" panose="02020603050405020304" pitchFamily="18" charset="0"/>
                <a:ea typeface="Times New Roman" panose="02020603050405020304" pitchFamily="18" charset="0"/>
              </a:rPr>
              <a:t>Cybersecurity</a:t>
            </a:r>
            <a:r>
              <a:rPr lang="de-DE" sz="1800" dirty="0">
                <a:effectLst/>
                <a:latin typeface="Times New Roman" panose="02020603050405020304" pitchFamily="18" charset="0"/>
                <a:ea typeface="Times New Roman" panose="02020603050405020304" pitchFamily="18" charset="0"/>
              </a:rPr>
              <a:t> and Infrastructure Security Agency (CISA) empfohlenen Cybersicherheitsrichtlinien. Die Befolgung dieser Empfehlungen zeigt ein Engagement für die Online-Sicherheit und hilft Einzelpersonen und Organisationen, die relevanten Vorschriften und Standards einzuhalten.</a:t>
            </a:r>
          </a:p>
          <a:p>
            <a:pPr algn="just">
              <a:lnSpc>
                <a:spcPct val="107000"/>
              </a:lnSpc>
              <a:spcBef>
                <a:spcPts val="1200"/>
              </a:spcBef>
              <a:spcAft>
                <a:spcPts val="1200"/>
              </a:spcAft>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00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Erstellung von starken, einzigartigen Passwörtern erfordert die Verwendung einer Kombination von Zeichen, einschließlich Groß- und Kleinbuchstaben, Zahlen und Sonderzeichen, um Passwörter widerstandsfähiger gegen Hacking</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Versuche zu machen. Hier sind einige Methoden zur Erstellung von starken, einzigartigen Passwörtern: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Passphrasen:</a:t>
            </a:r>
            <a:r>
              <a:rPr lang="de-AT" sz="1800" dirty="0">
                <a:effectLst/>
                <a:latin typeface="Century Gothic" panose="020B0502020202020204" pitchFamily="34" charset="0"/>
                <a:ea typeface="Times New Roman" panose="02020603050405020304" pitchFamily="18" charset="0"/>
              </a:rPr>
              <a:t> Anstatt traditionelle Passwörter zu verwenden, erwägen Sie die Verwendung von Passphrasen - längere Kombinationen von Wörtern oder Phrasen, die leicht zu merken, aber für andere schwer zu erraten sind. Passphrasen können aus zufälligen Wörtern, Liedtexten, Buchtiteln oder prägnanten Phrasen bestehen, die eine persönliche Bedeutung haben.</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Zufällige Zeichenkombinationen:</a:t>
            </a:r>
            <a:r>
              <a:rPr lang="de-AT" sz="1800" dirty="0">
                <a:effectLst/>
                <a:latin typeface="Century Gothic" panose="020B0502020202020204" pitchFamily="34" charset="0"/>
                <a:ea typeface="Times New Roman" panose="02020603050405020304" pitchFamily="18" charset="0"/>
              </a:rPr>
              <a:t> Verwenden Sie eine zufällige Kombination von Groß- und Kleinbuchstaben, Zahlen und Sonderzeichen, um ein einzigartiges Passwort zu erstellen. Vermeiden Sie leicht erratbare Muster oder Sequenzen wie "123456" oder "Passwort", die häufig von Hackern ins Visier genommen werden.</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Passwortgeneratoren:</a:t>
            </a:r>
            <a:r>
              <a:rPr lang="de-AT" sz="1800" dirty="0">
                <a:effectLst/>
                <a:latin typeface="Century Gothic" panose="020B0502020202020204" pitchFamily="34" charset="0"/>
                <a:ea typeface="Times New Roman" panose="02020603050405020304" pitchFamily="18" charset="0"/>
              </a:rPr>
              <a:t> Erwägen Sie die Verwendung von Passwortgenerator-Tools oder integrierten Funktionen in Passwortverwaltungssoftware, um starke, einzigartige Passwörter zu erstellen. Passwortgeneratoren können zufällige Passwörter unterschiedlicher Länge und Komplexität generieren, was sie äußerst sicher und schwer zu erraten macht.</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Vermeidung von Wörterbuch-Wörtern:</a:t>
            </a:r>
            <a:r>
              <a:rPr lang="de-AT" sz="1800" dirty="0">
                <a:effectLst/>
                <a:latin typeface="Century Gothic" panose="020B0502020202020204" pitchFamily="34" charset="0"/>
                <a:ea typeface="Times New Roman" panose="02020603050405020304" pitchFamily="18" charset="0"/>
              </a:rPr>
              <a:t> Vermeiden Sie die Verwendung von Wörtern direkt aus einem Wörterbuch oder leicht erratbaren Phrasen als Passwörter, da diese anfällig für Wörterbuchangriffe und Passwortknackwerkzeuge sind. Entscheiden Sie sich stattdessen für Kombinationen aus zufälligen Zeichen oder Passphrasen, die nicht in Wörterbüchern oder gängigen Sprachmustern zu finden sind.</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cs typeface="Calibri"/>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Calibri" panose="020F0502020204030204" pitchFamily="34" charset="0"/>
                <a:cs typeface="Arial" panose="020B0604020202020204" pitchFamily="34" charset="0"/>
              </a:rPr>
              <a:t>Einzigartige Passwörter für jedes Konto:</a:t>
            </a:r>
            <a:r>
              <a:rPr lang="de-AT" sz="1800" dirty="0">
                <a:effectLst/>
                <a:latin typeface="Century Gothic" panose="020B0502020202020204" pitchFamily="34" charset="0"/>
                <a:ea typeface="Calibri" panose="020F0502020204030204" pitchFamily="34" charset="0"/>
                <a:cs typeface="Arial" panose="020B0604020202020204" pitchFamily="34" charset="0"/>
              </a:rPr>
              <a:t> Stellen Sie sicher, dass jedes Online-Konto ein einzigartiges Passwort hat, um den Dominoeffekt eines einzelnen kompromittierten Passworts zu verhindern, der zu unbefugtem Zugriff auf mehrere Konten führt. Vermeiden Sie die Verwendung desselben Passworts für mehrere Konten, da dies das Risiko von Sicherheitsverletzungen und Kompromissen erhöht.</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2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Übersicht über die Zwei-Faktor-Authentifizierung und ihre Rolle bei der Verbesserung der Kontosicherheit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Zwei-Faktor-Authentifizierung (2FA) ist eine zusätzliche Sicherheitsebene, die verwendet wird, um Online-Konten über Benutzername und Passwort hinaus zu schützen. Sie erfordert, dass Benutzer zwei verschiedene</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Authentifizierungsfaktoren bereitstellen, um ihre Identität zu überprüfen und Zugang zu ihren Konten zu erhalten. Diese Authentifizierungsfaktoren fallen typischerweise in drei Kategorien: etwas, das Sie wissen (z. B. ein Passwort), etwas, das</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Sie haben (z. B. ein Mobilgerät oder Hardware-Token) und etwas, das Sie sind (z. B. biometrische Daten wie Fingerabdrücke oder Gesichtserkennung).</a:t>
            </a: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Bedeutung der Zwei-Faktor-Authentifizierung: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Erhöhte Sicherheit:</a:t>
            </a:r>
            <a:r>
              <a:rPr lang="de-AT" sz="1800" dirty="0">
                <a:effectLst/>
                <a:latin typeface="Century Gothic" panose="020B0502020202020204" pitchFamily="34" charset="0"/>
                <a:ea typeface="Times New Roman" panose="02020603050405020304" pitchFamily="18" charset="0"/>
              </a:rPr>
              <a:t> Die 2FA verbessert die Kontosicherheit erheblich, indem eine zusätzliche Schutzebene über das Passwort hinaus hinzugefügt wird. Selbst wenn ein Hacker das Passwort eines Benutzers erlangt, benötigen sie immer noch Zugriff auf den zweiten Faktor (z. B. ein Mobilgerät oder biometrische Daten), um sich erfolgreich zu authentifizieren und Zugang zum Konto zu erhalten.</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Schutz vor Passwortdiebstahl</a:t>
            </a:r>
            <a:r>
              <a:rPr lang="de-AT" sz="1800" dirty="0">
                <a:effectLst/>
                <a:latin typeface="Century Gothic" panose="020B0502020202020204" pitchFamily="34" charset="0"/>
                <a:ea typeface="Times New Roman" panose="02020603050405020304" pitchFamily="18" charset="0"/>
              </a:rPr>
              <a:t>: Passwortdiebstahl ist eine gängige Methode, die von Hackern verwendet wird, um unbefugten Zugriff auf Online-Konten zu erlangen. Durch die Anforderung einer zweiten Authentifizierungsform verringert 2FA das Risiko eines unbefugten Zugriffs, auch wenn Passwörter kompromittiert sind.</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Reduziertes Risiko unbefugten Zugriffs:</a:t>
            </a:r>
            <a:r>
              <a:rPr lang="de-AT" sz="1800" dirty="0">
                <a:effectLst/>
                <a:latin typeface="Century Gothic" panose="020B0502020202020204" pitchFamily="34" charset="0"/>
                <a:ea typeface="Times New Roman" panose="02020603050405020304" pitchFamily="18" charset="0"/>
              </a:rPr>
              <a:t> 2FA verringert das Risiko unbefugten Zugriffs auf Konten, insbesondere im Falle von Passwortwiederverwendung oder schwachen Passwörtern. Selbst wenn das Passwort eines Benutzers aufgrund eines Datenlecks oder eines Phishing-Angriffs kompromittiert wird, fügt der zusätzliche Authentifizierungsfaktor eine weitere Sicherheitsebene hinzu.</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Einhaltung von Sicherheitsstandards:</a:t>
            </a:r>
            <a:r>
              <a:rPr lang="de-AT" sz="1800" dirty="0">
                <a:effectLst/>
                <a:latin typeface="Century Gothic" panose="020B0502020202020204" pitchFamily="34" charset="0"/>
                <a:ea typeface="Times New Roman" panose="02020603050405020304" pitchFamily="18" charset="0"/>
              </a:rPr>
              <a:t> Viele Organisationen und Regulierungsbehörden empfehlen oder verlangen die Verwendung von 2FA als Teil ihrer Sicherheitsprotokolle. Die Einhaltung dieser Standards trägt dazu bei, sicherzustellen, dass sensible Daten und Ressourcen angemessen vor unbefugtem Zugriff geschützt sind.</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Benutzerbewusstsein und -kontrolle:</a:t>
            </a:r>
            <a:r>
              <a:rPr lang="de-AT" sz="1800" dirty="0">
                <a:effectLst/>
                <a:latin typeface="Century Gothic" panose="020B0502020202020204" pitchFamily="34" charset="0"/>
                <a:ea typeface="Times New Roman" panose="02020603050405020304" pitchFamily="18" charset="0"/>
              </a:rPr>
              <a:t> 2FA verbessert das Benutzerbewusstsein und die Kontrolle über die Kontosicherheit, indem eine zusätzliche Verteidigungslinie gegen unbefugten Zugriff bereitgestellt wird. Benutzer sind in der Lage, proaktive Maßnahmen zu ergreifen, um ihre Konten und Daten zu schützen.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71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342900" rtl="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Textnachricht (SMS)-Codes:</a:t>
            </a:r>
            <a:r>
              <a:rPr lang="de-AT" sz="1800" dirty="0">
                <a:effectLst/>
                <a:latin typeface="Century Gothic" panose="020B0502020202020204" pitchFamily="34" charset="0"/>
                <a:ea typeface="Times New Roman" panose="02020603050405020304" pitchFamily="18" charset="0"/>
              </a:rPr>
              <a:t> Ein Bestätigungscode wird per SMS an das Mobilgerät des Benutzers gesendet, den sie zusammen mit ihrem Passwort eingeben müssen, um sich zu authentifizieren.</a:t>
            </a:r>
          </a:p>
          <a:p>
            <a:pPr marL="342900" lvl="0" indent="-342900" rtl="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Authentifizierungs-Apps:</a:t>
            </a:r>
            <a:r>
              <a:rPr lang="de-AT" sz="1800" dirty="0">
                <a:effectLst/>
                <a:latin typeface="Century Gothic" panose="020B0502020202020204" pitchFamily="34" charset="0"/>
                <a:ea typeface="Times New Roman" panose="02020603050405020304" pitchFamily="18" charset="0"/>
              </a:rPr>
              <a:t> Benutzer können Authentifizierungs-Apps wie Google Authenticator, Microsoft Authenticator oder </a:t>
            </a:r>
            <a:r>
              <a:rPr lang="de-AT" sz="1800" dirty="0" err="1">
                <a:effectLst/>
                <a:latin typeface="Century Gothic" panose="020B0502020202020204" pitchFamily="34" charset="0"/>
                <a:ea typeface="Times New Roman" panose="02020603050405020304" pitchFamily="18" charset="0"/>
              </a:rPr>
              <a:t>Authy</a:t>
            </a:r>
            <a:r>
              <a:rPr lang="de-AT" sz="1800" dirty="0">
                <a:effectLst/>
                <a:latin typeface="Century Gothic" panose="020B0502020202020204" pitchFamily="34" charset="0"/>
                <a:ea typeface="Times New Roman" panose="02020603050405020304" pitchFamily="18" charset="0"/>
              </a:rPr>
              <a:t> auf ihren Mobilgeräten installieren. Diese Apps generieren zeitbasierte Einmalpasswörter (TOTPs), die Benutzer zusammen mit ihrem Passwort eingeben, um sich zu authentifizieren.</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Hardware-Token:</a:t>
            </a:r>
            <a:r>
              <a:rPr lang="de-AT" sz="1800" dirty="0">
                <a:effectLst/>
                <a:latin typeface="Century Gothic" panose="020B0502020202020204" pitchFamily="34" charset="0"/>
                <a:ea typeface="Times New Roman" panose="02020603050405020304" pitchFamily="18" charset="0"/>
              </a:rPr>
              <a:t> Einige Organisationen geben Hardware-Token aus, die Authentifizierungscodes generieren. Benutzer müssen das physische Token in ihrem Besitz haben, um sich zu authentifizieren.</a:t>
            </a:r>
          </a:p>
          <a:p>
            <a:pPr marL="342900" lvl="0" indent="-342900">
              <a:spcBef>
                <a:spcPts val="1200"/>
              </a:spcBef>
              <a:spcAft>
                <a:spcPts val="1200"/>
              </a:spcAft>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Biometrische Authentifizierung:</a:t>
            </a:r>
            <a:r>
              <a:rPr lang="de-AT" sz="1800" dirty="0">
                <a:effectLst/>
                <a:latin typeface="Century Gothic" panose="020B0502020202020204" pitchFamily="34" charset="0"/>
                <a:ea typeface="Times New Roman" panose="02020603050405020304" pitchFamily="18" charset="0"/>
              </a:rPr>
              <a:t> Einige Systeme unterstützen biometrische Authentifizierungsmethoden wie Fingerabdrücke, Gesichtserkennung oder Spracherkennung als zweiten Faktor.</a:t>
            </a:r>
            <a:endParaRPr lang="de-AT" sz="1800" dirty="0">
              <a:effectLst/>
              <a:latin typeface="Times New Roman" panose="02020603050405020304" pitchFamily="18" charset="0"/>
              <a:ea typeface="Times New Roman" panose="02020603050405020304" pitchFamily="18" charset="0"/>
            </a:endParaRPr>
          </a:p>
          <a:p>
            <a:pPr marL="0" lvl="0" indent="0" algn="just">
              <a:spcBef>
                <a:spcPts val="1200"/>
              </a:spcBef>
              <a:spcAft>
                <a:spcPts val="1200"/>
              </a:spcAft>
              <a:buFont typeface="+mj-lt"/>
              <a:buNone/>
            </a:pP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8637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a:extLst>
            <a:ext uri="{FF2B5EF4-FFF2-40B4-BE49-F238E27FC236}">
              <a16:creationId xmlns:a16="http://schemas.microsoft.com/office/drawing/2014/main" id="{0A0CB7EB-26C1-5FBD-DF23-DB58AC0944D5}"/>
            </a:ext>
          </a:extLst>
        </p:cNvPr>
        <p:cNvGrpSpPr/>
        <p:nvPr/>
      </p:nvGrpSpPr>
      <p:grpSpPr>
        <a:xfrm>
          <a:off x="0" y="0"/>
          <a:ext cx="0" cy="0"/>
          <a:chOff x="0" y="0"/>
          <a:chExt cx="0" cy="0"/>
        </a:xfrm>
      </p:grpSpPr>
      <p:sp>
        <p:nvSpPr>
          <p:cNvPr id="193" name="Google Shape;193;p4:notes">
            <a:extLst>
              <a:ext uri="{FF2B5EF4-FFF2-40B4-BE49-F238E27FC236}">
                <a16:creationId xmlns:a16="http://schemas.microsoft.com/office/drawing/2014/main" id="{E4286084-0D00-EDC8-EF1B-9776055E269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Bedeutung regelmäßiger Aktualisierungen von Software und Geräten, um Sicherheitsschwachstellen zu beseitigen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de-AT" sz="1800" dirty="0">
                <a:effectLst/>
                <a:latin typeface="Century Gothic" panose="020B0502020202020204" pitchFamily="34" charset="0"/>
                <a:ea typeface="Times New Roman" panose="02020603050405020304" pitchFamily="18" charset="0"/>
                <a:cs typeface="Times New Roman" panose="02020603050405020304" pitchFamily="18" charset="0"/>
              </a:rPr>
              <a:t>Die Bedeutung regelmäßiger Updates von Software und Geräten zur Minimierung von Sicherheitslücken kann nicht genug betont werden. Hier sind einige wichtige Gründe, warum dies entscheidend ist:</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Behebung von Sicherheitslücken:</a:t>
            </a:r>
            <a:r>
              <a:rPr lang="de-AT" sz="1800" dirty="0">
                <a:effectLst/>
                <a:latin typeface="Century Gothic" panose="020B0502020202020204" pitchFamily="34" charset="0"/>
                <a:ea typeface="Times New Roman" panose="02020603050405020304" pitchFamily="18" charset="0"/>
              </a:rPr>
              <a:t> Software-Updates enthalten oft Patches, die bekannte Sicherheitslücken adressieren. Diese Lücken können von Cyberkriminellen ausgenutzt werden, um unbefugten Zugriff auf Systeme zu erlangen, sensible Informationen zu stehlen oder Dienste zu stören. Regelmäßige Updates stellen damit sicher, dass diese Schwachstellen zeitnah behoben werden und das Risiko von Ausnutzung reduziert wird.</a:t>
            </a:r>
          </a:p>
          <a:p>
            <a:pPr marL="342900" lvl="0" indent="-342900">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Schutz vor Exploits:</a:t>
            </a:r>
            <a:r>
              <a:rPr lang="de-AT" sz="1800" dirty="0">
                <a:effectLst/>
                <a:latin typeface="Century Gothic" panose="020B0502020202020204" pitchFamily="34" charset="0"/>
                <a:ea typeface="Times New Roman" panose="02020603050405020304" pitchFamily="18" charset="0"/>
              </a:rPr>
              <a:t> Cyberkriminelle entwickeln ständig neue Techniken und Exploits, um Software und Geräte anzugreifen. Durch das ständige Aktualisieren von Software und Geräten auf dem neuesten Stand können sich Benutzer vor neu entdeckten Schwachstellen und Exploits schützen. Dies trägt zur Integrität und Sicherheit von Systemen und Daten bei.</a:t>
            </a:r>
          </a:p>
          <a:p>
            <a:pPr marL="342900" lvl="0" indent="-342900">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Einhaltung von Vorschriften:</a:t>
            </a:r>
            <a:r>
              <a:rPr lang="de-AT" sz="1800" dirty="0">
                <a:effectLst/>
                <a:latin typeface="Century Gothic" panose="020B0502020202020204" pitchFamily="34" charset="0"/>
                <a:ea typeface="Times New Roman" panose="02020603050405020304" pitchFamily="18" charset="0"/>
              </a:rPr>
              <a:t> In vielen Branchen ist die Einhaltung von Vorschriften und Standards im Bereich der Cybersicherheit obligatorisch. Die regelmäßige Aktualisierung von Software und Geräten ist oft eine Anforderung dieser Vorschriften und Standards. Die Nichteinhaltung dieser Anforderungen kann zu Strafen, Geldbußen oder anderen rechtlichen Konsequenzen führen.</a:t>
            </a:r>
          </a:p>
          <a:p>
            <a:pPr marL="342900" lvl="0" indent="-342900">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Verbesserung von Stabilität und Leistung:</a:t>
            </a:r>
            <a:r>
              <a:rPr lang="de-AT" sz="1800" dirty="0">
                <a:effectLst/>
                <a:latin typeface="Century Gothic" panose="020B0502020202020204" pitchFamily="34" charset="0"/>
                <a:ea typeface="Times New Roman" panose="02020603050405020304" pitchFamily="18" charset="0"/>
              </a:rPr>
              <a:t> Software-Updates adressieren nicht nur Sicherheitslücken, sondern enthalten auch Verbesserungen der Stabilität und Leistung. Durch das Halten von Software und Geräten auf dem neuesten Stand können Benutzer von erhöhter Zuverlässigkeit, schnellerer Leistung und verbesserter Funktionalität profitieren.</a:t>
            </a:r>
          </a:p>
          <a:p>
            <a:pPr marL="342900" lvl="0" indent="-342900">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Schutz vor Malware und Cyberangriffen:</a:t>
            </a:r>
            <a:r>
              <a:rPr lang="de-AT" sz="1800" dirty="0">
                <a:effectLst/>
                <a:latin typeface="Century Gothic" panose="020B0502020202020204" pitchFamily="34" charset="0"/>
                <a:ea typeface="Times New Roman" panose="02020603050405020304" pitchFamily="18" charset="0"/>
              </a:rPr>
              <a:t> Veraltete Software und Geräte sind anfälliger für Malware-Infektionen und Cyberangriffe. Cyberkriminelle nutzen oft bekannte Schwachstellen in veralteter Software aus, um Malware wie Ransomware, Viren oder Spyware zu verbreiten. Regelmäßige Updates schützen vor diesen Bedrohungen.</a:t>
            </a:r>
          </a:p>
          <a:p>
            <a:pPr marL="342900" lvl="0" indent="-342900">
              <a:buFont typeface="+mj-lt"/>
              <a:buAutoNum type="arabicPeriod"/>
            </a:pP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Aufrechterhaltung des Herstellersupports:</a:t>
            </a:r>
            <a:r>
              <a:rPr lang="de-AT" sz="1800" dirty="0">
                <a:effectLst/>
                <a:latin typeface="Century Gothic" panose="020B0502020202020204" pitchFamily="34" charset="0"/>
                <a:ea typeface="Times New Roman" panose="02020603050405020304" pitchFamily="18" charset="0"/>
              </a:rPr>
              <a:t> Softwarehersteller bieten in der Regel für einen begrenzten Zeitraum Unterstützung und Wartung für ihre Produkte an. Wenn Software das Ende ihres Supportlebenszyklus erreicht, können Hersteller damit aufhören, Updates und Patches zu veröffentlichen, wodurch Benutzer anfällig für Sicherheitsbedrohungen werden. Durch regelmäßige Updates von Software und Geräten stellen Benutzer sicher, dass sie weiterhin Herstellersupport und Schutz vor Sicherheitslücken erhalten.</a:t>
            </a:r>
            <a:endParaRPr lang="de-AT" sz="1800" dirty="0">
              <a:effectLst/>
              <a:latin typeface="Times New Roman" panose="02020603050405020304" pitchFamily="18" charset="0"/>
              <a:ea typeface="Times New Roman" panose="02020603050405020304" pitchFamily="18" charset="0"/>
            </a:endParaRPr>
          </a:p>
          <a:p>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a:extLst>
              <a:ext uri="{FF2B5EF4-FFF2-40B4-BE49-F238E27FC236}">
                <a16:creationId xmlns:a16="http://schemas.microsoft.com/office/drawing/2014/main" id="{BAF31C80-E334-CF83-32FD-F97554824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609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366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Im Folgenden werden gängige Arten von Betrugsversuchen sowie deren Merkmale und Warnsignale untersucht.</a:t>
            </a: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Phishing-E-Mails</a:t>
            </a:r>
            <a:r>
              <a:rPr lang="de-AT" sz="1800" dirty="0">
                <a:effectLst/>
                <a:latin typeface="Century Gothic" panose="020B0502020202020204" pitchFamily="34" charset="0"/>
                <a:ea typeface="Calibri" panose="020F0502020204030204" pitchFamily="34" charset="0"/>
                <a:cs typeface="Arial" panose="020B0604020202020204" pitchFamily="34" charset="0"/>
              </a:rPr>
              <a:t> sind betrügerische E-Mails, die vorgeben, von legitimen Organisationen oder Personen zu stammen, die jedoch darauf abzielen, Empfänger dazu zu bringen, sensible Informationen preiszugeben. Dies umfasst Passwörter,</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Benutzernamen, Kreditkartennummern oder andere persönliche Daten. Diese E-Mails enthalten oft Links zu gefälschten Websites oder bösartigen Anhängen.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u="sng"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Beispiel</a:t>
            </a:r>
            <a:r>
              <a:rPr lang="de-AT" sz="1800" dirty="0">
                <a:effectLst/>
                <a:latin typeface="Century Gothic" panose="020B0502020202020204" pitchFamily="34" charset="0"/>
                <a:ea typeface="Calibri" panose="020F0502020204030204" pitchFamily="34" charset="0"/>
                <a:cs typeface="Arial" panose="020B0604020202020204" pitchFamily="34" charset="0"/>
              </a:rPr>
              <a:t>: Im Jahr 2016 wurde eine weit verbreitete Phishing-Attacke auf Gmail-Nutzer gestartet, indem E-Mails versendet wurden, die von Google zu stammen schienen und Benutzer aufforderten, auf einen Link zu einer gefälschten Google</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Login-Seite zu klicken. Benutzer, die ihre Anmeldeinformationen auf der gefälschten Seite eingaben, gaben versehentlich ihre Anmeldeinformationen an die Angreifer bekannt, die dann unbefugten Zugriff auf ihre Konten erlangten.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Ponzi-Systeme</a:t>
            </a:r>
            <a:r>
              <a:rPr lang="de-AT" sz="1800" dirty="0">
                <a:effectLst/>
                <a:latin typeface="Century Gothic" panose="020B0502020202020204" pitchFamily="34" charset="0"/>
                <a:ea typeface="Calibri" panose="020F0502020204030204" pitchFamily="34" charset="0"/>
                <a:cs typeface="Arial" panose="020B0604020202020204" pitchFamily="34" charset="0"/>
              </a:rPr>
              <a:t> sind betrügerische Anlagepläne, die Investoren hohe Renditen bei wenig oder keinem Risiko versprechen. In einem Ponzi-System werden frühe Investoren anstelle aus legitimen Gewinnen, aus den Investitionen späterer</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Investoren bezahlt. Wenn das System wächst, kann der Betreiber Gelder von neuen Investoren verwenden, um Renditen an frühere Investoren zu zahlen und so die Illusion der Rentabilität zu erzeugen.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Beispiel</a:t>
            </a:r>
            <a:r>
              <a:rPr lang="de-AT" sz="1800" dirty="0">
                <a:effectLst/>
                <a:latin typeface="Century Gothic" panose="020B0502020202020204" pitchFamily="34" charset="0"/>
                <a:ea typeface="Calibri" panose="020F0502020204030204" pitchFamily="34" charset="0"/>
                <a:cs typeface="Arial" panose="020B0604020202020204" pitchFamily="34" charset="0"/>
              </a:rPr>
              <a:t>: Eines der berüchtigtsten Ponzi-Systeme der Geschichte wurde von Bernie Madoff inszeniert, der über mehrere Jahrzehnte Investoren um Milliarden von Dollar betrog. Madoff versprach den Investoren durch seine Investmentfirma</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konstante, hohe Renditen, verwendete jedoch stattdessen die Gelder neuer Investoren, um Renditen an bestehende Investoren zu zahlen. Das System brach schließlich 2008 zusammen und führte zu massiven finanziellen Verlusten für</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Tausende von Anlegern.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Anlagebetrug </a:t>
            </a:r>
            <a:r>
              <a:rPr lang="de-AT" sz="1800" dirty="0">
                <a:effectLst/>
                <a:latin typeface="Century Gothic" panose="020B0502020202020204" pitchFamily="34" charset="0"/>
                <a:ea typeface="Calibri" panose="020F0502020204030204" pitchFamily="34" charset="0"/>
                <a:cs typeface="Arial" panose="020B0604020202020204" pitchFamily="34" charset="0"/>
              </a:rPr>
              <a:t>umfasst betrügerische Pläne oder Angebote, die hohe Renditen bei Investitionen versprechen, letztendlich jedoch zu finanziellen Verlusten für die Anleger führen. Diese Betrugsversuche zielen oft auf Einzelpersonen ab, die ihr</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Geld in scheinbar „zu gute“ Angebote investieren möchten.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Beispiel</a:t>
            </a:r>
            <a:r>
              <a:rPr lang="de-AT" sz="1800" dirty="0">
                <a:effectLst/>
                <a:latin typeface="Century Gothic" panose="020B0502020202020204" pitchFamily="34" charset="0"/>
                <a:ea typeface="Calibri" panose="020F0502020204030204" pitchFamily="34" charset="0"/>
                <a:cs typeface="Arial" panose="020B0604020202020204" pitchFamily="34" charset="0"/>
              </a:rPr>
              <a:t>: In den letzten Jahren ist </a:t>
            </a:r>
            <a:r>
              <a:rPr lang="de-AT" sz="1800" dirty="0" err="1">
                <a:effectLst/>
                <a:latin typeface="Century Gothic" panose="020B0502020202020204" pitchFamily="34" charset="0"/>
                <a:ea typeface="Calibri" panose="020F0502020204030204" pitchFamily="34" charset="0"/>
                <a:cs typeface="Arial" panose="020B0604020202020204" pitchFamily="34" charset="0"/>
              </a:rPr>
              <a:t>Kryptowährungsanlage</a:t>
            </a:r>
            <a:r>
              <a:rPr lang="de-AT" sz="1800" dirty="0">
                <a:effectLst/>
                <a:latin typeface="Century Gothic" panose="020B0502020202020204" pitchFamily="34" charset="0"/>
                <a:ea typeface="Calibri" panose="020F0502020204030204" pitchFamily="34" charset="0"/>
                <a:cs typeface="Arial" panose="020B0604020202020204" pitchFamily="34" charset="0"/>
              </a:rPr>
              <a:t>-Betrug immer häufiger geworden. Betrüger können gefälschte Initial </a:t>
            </a:r>
            <a:r>
              <a:rPr lang="de-AT" sz="1800" dirty="0" err="1">
                <a:effectLst/>
                <a:latin typeface="Century Gothic" panose="020B0502020202020204" pitchFamily="34" charset="0"/>
                <a:ea typeface="Calibri" panose="020F0502020204030204" pitchFamily="34" charset="0"/>
                <a:cs typeface="Arial" panose="020B0604020202020204" pitchFamily="34" charset="0"/>
              </a:rPr>
              <a:t>Coin</a:t>
            </a:r>
            <a:r>
              <a:rPr lang="de-AT" sz="1800" dirty="0">
                <a:effectLst/>
                <a:latin typeface="Century Gothic" panose="020B0502020202020204" pitchFamily="34" charset="0"/>
                <a:ea typeface="Calibri" panose="020F0502020204030204" pitchFamily="34" charset="0"/>
                <a:cs typeface="Arial" panose="020B0604020202020204" pitchFamily="34" charset="0"/>
              </a:rPr>
              <a:t> </a:t>
            </a:r>
            <a:r>
              <a:rPr lang="de-AT" sz="1800" dirty="0" err="1">
                <a:effectLst/>
                <a:latin typeface="Century Gothic" panose="020B0502020202020204" pitchFamily="34" charset="0"/>
                <a:ea typeface="Calibri" panose="020F0502020204030204" pitchFamily="34" charset="0"/>
                <a:cs typeface="Arial" panose="020B0604020202020204" pitchFamily="34" charset="0"/>
              </a:rPr>
              <a:t>Offerings</a:t>
            </a:r>
            <a:r>
              <a:rPr lang="de-AT" sz="1800" dirty="0">
                <a:effectLst/>
                <a:latin typeface="Century Gothic" panose="020B0502020202020204" pitchFamily="34" charset="0"/>
                <a:ea typeface="Calibri" panose="020F0502020204030204" pitchFamily="34" charset="0"/>
                <a:cs typeface="Arial" panose="020B0604020202020204" pitchFamily="34" charset="0"/>
              </a:rPr>
              <a:t> (ICOs) oder Anlagechancen in gefälschte Kryptowährungen bewerben, die hohe Renditen bei</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minimalem Risiko versprechen. Diese Betrugsversuche sind darauf ausgelegt, Investoren dazu zu bringen, ihr Geld an die Betrüger zu senden, was zu finanziellen Verlusten für die Opfer führt.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2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lnSpc>
                <a:spcPct val="150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Die Lernziele dieses Moduls sind vielfältig und darauf ausgelegt, den TeilnehmerInnen umfassendes Wissen und praktische Fähigkeiten in spezifischen Bereichen zu vermitteln.</a:t>
            </a:r>
          </a:p>
          <a:p>
            <a:pPr algn="l">
              <a:lnSpc>
                <a:spcPct val="150000"/>
              </a:lnSpc>
              <a:spcBef>
                <a:spcPts val="1200"/>
              </a:spcBef>
              <a:spcAft>
                <a:spcPts val="800"/>
              </a:spcAft>
            </a:pPr>
            <a:endParaRPr lang="de-DE" sz="1800" dirty="0">
              <a:effectLst/>
              <a:latin typeface="Century Gothic" panose="020B0502020202020204" pitchFamily="34" charset="0"/>
              <a:ea typeface="Calibri" panose="020F0502020204030204" pitchFamily="34" charset="0"/>
              <a:cs typeface="Arial" panose="020B0604020202020204" pitchFamily="34" charset="0"/>
            </a:endParaRPr>
          </a:p>
          <a:p>
            <a:pPr algn="l">
              <a:lnSpc>
                <a:spcPct val="150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Das erste Thema ist „Online-Sicherheit“. Dieses Modul befasst sich mit häufig auftretenden Risiken wie Identitätsdiebstahl, betrügerische Transaktionen und Cyber-Bedrohungen. Es verdeutlicht die finanziellen und emotionalen Auswirkungen</a:t>
            </a:r>
          </a:p>
          <a:p>
            <a:pPr algn="l">
              <a:lnSpc>
                <a:spcPct val="150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dieser Risiken auf Einzelpersonen und betont die Bedeutung des Schutzes persönlicher Informationen.</a:t>
            </a:r>
          </a:p>
          <a:p>
            <a:pPr algn="l">
              <a:lnSpc>
                <a:spcPct val="150000"/>
              </a:lnSpc>
              <a:spcBef>
                <a:spcPts val="1200"/>
              </a:spcBef>
              <a:spcAft>
                <a:spcPts val="800"/>
              </a:spcAft>
            </a:pPr>
            <a:endParaRPr lang="de-DE" sz="1800" dirty="0">
              <a:effectLst/>
              <a:latin typeface="Century Gothic" panose="020B0502020202020204" pitchFamily="34" charset="0"/>
              <a:ea typeface="Calibri" panose="020F0502020204030204" pitchFamily="34" charset="0"/>
              <a:cs typeface="Arial" panose="020B0604020202020204" pitchFamily="34" charset="0"/>
            </a:endParaRPr>
          </a:p>
          <a:p>
            <a:pPr algn="l">
              <a:lnSpc>
                <a:spcPct val="150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Das zweite Thema lautet „Sicher online einkaufen“. Die Hauptziele umfassen das Verständnis der Risiken beim Online-Shopping, die Identifizierung gängiger Methoden des Online-Betrugs und der Cyberkriminalität, die Bewertung der</a:t>
            </a:r>
          </a:p>
          <a:p>
            <a:pPr algn="l">
              <a:lnSpc>
                <a:spcPct val="150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Sicherheit von Websites und Zahlungsmethoden sowie die Umsetzung von Strategien zum Schutz persönlicher und finanzieller Informationen. Die TeilnehmerInnen werden auch darin geschult, potenziellen Online-Betrug zu erkennen, um</a:t>
            </a:r>
          </a:p>
          <a:p>
            <a:pPr algn="l">
              <a:lnSpc>
                <a:spcPct val="150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den persönlichen und gemeinschaftlichen Schutz zu verbessern.</a:t>
            </a:r>
          </a:p>
          <a:p>
            <a:pPr algn="l">
              <a:lnSpc>
                <a:spcPct val="150000"/>
              </a:lnSpc>
              <a:spcBef>
                <a:spcPts val="1200"/>
              </a:spcBef>
              <a:spcAft>
                <a:spcPts val="800"/>
              </a:spcAft>
            </a:pPr>
            <a:endParaRPr lang="de-DE" sz="1800" dirty="0">
              <a:effectLst/>
              <a:latin typeface="Century Gothic" panose="020B0502020202020204" pitchFamily="34" charset="0"/>
              <a:ea typeface="Calibri" panose="020F0502020204030204" pitchFamily="34" charset="0"/>
              <a:cs typeface="Arial" panose="020B0604020202020204" pitchFamily="34" charset="0"/>
            </a:endParaRPr>
          </a:p>
          <a:p>
            <a:pPr algn="l">
              <a:lnSpc>
                <a:spcPct val="150000"/>
              </a:lnSpc>
              <a:spcBef>
                <a:spcPts val="1200"/>
              </a:spcBef>
              <a:spcAft>
                <a:spcPts val="800"/>
              </a:spcAft>
            </a:pPr>
            <a:br>
              <a:rPr lang="en-GB" sz="1800" dirty="0">
                <a:effectLst/>
                <a:latin typeface="Century Gothic" panose="020B0502020202020204" pitchFamily="34" charset="0"/>
                <a:ea typeface="Calibri" panose="020F0502020204030204" pitchFamily="34" charset="0"/>
                <a:cs typeface="Arial" panose="020B0604020202020204" pitchFamily="34" charset="0"/>
              </a:rPr>
            </a:br>
            <a:r>
              <a:rPr lang="en-GB" sz="180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7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Merkmale und Warnhinweise der Betrugsarten</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1. Phishing-E-Mails: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Merkmale: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Phishing-E-Mails erscheinen oft von legitimen Organisationen wie Banken, sozialen Medienplattformen oder Regierungsbehörden zu stammen.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Sie enthalten typischerweise dringende oder alarmierende Nachrichten, die Empfänger dazu veranlassen, sofort zu handeln, wie das Klicken auf einen Link oder die Bereitstellung sensibler Informationen.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Phishing-E-Mails können gefälschte Logos, Marken oder E-Mail-Adressen enthalten, die legitime Quellen imitieren, um Empfänger zu täuschen.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Warnsignale, auf die zu achten ist: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Allgemeine Begrüßungen</a:t>
            </a:r>
            <a:r>
              <a:rPr lang="de-AT" sz="1800" dirty="0">
                <a:effectLst/>
                <a:latin typeface="Century Gothic" panose="020B0502020202020204" pitchFamily="34" charset="0"/>
                <a:ea typeface="Times New Roman" panose="02020603050405020304" pitchFamily="18" charset="0"/>
              </a:rPr>
              <a:t>: Phishing-E-Mails verwenden oft allgemeine Begrüßungen wie "Sehr geehrter Kunde", anstatt Empfänger mit ihrem Namen anzusprechen.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Dringende Anfragen</a:t>
            </a:r>
            <a:r>
              <a:rPr lang="de-AT" sz="1800" dirty="0">
                <a:effectLst/>
                <a:latin typeface="Century Gothic" panose="020B0502020202020204" pitchFamily="34" charset="0"/>
                <a:ea typeface="Times New Roman" panose="02020603050405020304" pitchFamily="18" charset="0"/>
              </a:rPr>
              <a:t>: Phishing-E-Mails können dringende Anfragen nach persönlichen Informationen, Kontoverifizierung oder sofortiger Handlung enthalten, um Konsequenzen zu vermeiden.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Verdächtige Links</a:t>
            </a:r>
            <a:r>
              <a:rPr lang="de-AT" sz="1800" dirty="0">
                <a:effectLst/>
                <a:latin typeface="Century Gothic" panose="020B0502020202020204" pitchFamily="34" charset="0"/>
                <a:ea typeface="Times New Roman" panose="02020603050405020304" pitchFamily="18" charset="0"/>
              </a:rPr>
              <a:t>: Seien Sie misstrauisch gegenüber Links in E-Mails, die Sie zu unbekannten Websites oder URLs führen, die nicht mit der Domain des Absenders übereinstimmen.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Schlechte Grammatik und Rechtschreibung</a:t>
            </a:r>
            <a:r>
              <a:rPr lang="de-AT" sz="1800" dirty="0">
                <a:effectLst/>
                <a:latin typeface="Century Gothic" panose="020B0502020202020204" pitchFamily="34" charset="0"/>
                <a:ea typeface="Times New Roman" panose="02020603050405020304" pitchFamily="18" charset="0"/>
              </a:rPr>
              <a:t>: Phishing-E-Mails enthalten oft Rechtschreib- und Grammatikfehler, ungewöhnliche Formatierungen oder ungeschickte Sprache, die darauf hindeuten können, dass sie nicht von einer legitimen Quelle stammen.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Anfragen nach persönlichen Informationen</a:t>
            </a:r>
            <a:r>
              <a:rPr lang="de-AT" sz="1800" dirty="0">
                <a:effectLst/>
                <a:latin typeface="Century Gothic" panose="020B0502020202020204" pitchFamily="34" charset="0"/>
                <a:ea typeface="Times New Roman" panose="02020603050405020304" pitchFamily="18" charset="0"/>
              </a:rPr>
              <a:t>: Seriöse Organisationen fordern in der Regel keine sensiblen Informationen wie Passwörter, Sozialversicherungsnummern oder Kontodetails per E-Mail an.</a:t>
            </a:r>
          </a:p>
          <a:p>
            <a:pPr marL="342900" lvl="0" indent="-342900">
              <a:spcBef>
                <a:spcPts val="1200"/>
              </a:spcBef>
              <a:spcAft>
                <a:spcPts val="1200"/>
              </a:spcAft>
              <a:buFont typeface="+mj-lt"/>
              <a:buAutoNum type="arabicPeriod"/>
            </a:pPr>
            <a:endParaRPr lang="de-AT" sz="1800" dirty="0">
              <a:effectLst/>
              <a:latin typeface="Century Gothic" panose="020B0502020202020204" pitchFamily="34" charset="0"/>
              <a:ea typeface="Times New Roman" panose="02020603050405020304" pitchFamily="18" charset="0"/>
            </a:endParaRP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2. Ponzi Systeme: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Merkmale: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Ponzi-Systeme versprechen hohe Renditen bei minimalen Risiken.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Sie verlassen sich auf einen kontinuierlichen Zustrom neuer Investoren, um Renditen an bestehende Investoren zu zahlen, anstatt legitime Gewinne aus Investitionen zu generieren.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Ponzi-Systeme verwenden oft komplexe Anlagestrategien oder einen komplizierten Finanzjargon, um Investoren zu verwirren und die Illusion der Legitimität zu erzeugen.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Warnsignale, auf die zu achten ist: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Unrealistische Renditen</a:t>
            </a:r>
            <a:r>
              <a:rPr lang="de-AT" sz="1800" dirty="0">
                <a:effectLst/>
                <a:latin typeface="Century Gothic" panose="020B0502020202020204" pitchFamily="34" charset="0"/>
                <a:ea typeface="Times New Roman" panose="02020603050405020304" pitchFamily="18" charset="0"/>
              </a:rPr>
              <a:t>: Seien Sie vorsichtig bei Investitionsmöglichkeiten, die kontinuierlich hohe Renditen bei geringem oder keinem Risiko versprechen.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Mangelnde Transparenz</a:t>
            </a:r>
            <a:r>
              <a:rPr lang="de-AT" sz="1800" dirty="0">
                <a:effectLst/>
                <a:latin typeface="Century Gothic" panose="020B0502020202020204" pitchFamily="34" charset="0"/>
                <a:ea typeface="Times New Roman" panose="02020603050405020304" pitchFamily="18" charset="0"/>
              </a:rPr>
              <a:t>: Ponzi-Systeme weisen oft eine mangelnde Transparenz darüber auf, wie Investorengelder verwendet oder investiert werden.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Druck zum Investieren:</a:t>
            </a:r>
            <a:r>
              <a:rPr lang="de-AT" sz="1800" dirty="0">
                <a:effectLst/>
                <a:latin typeface="Century Gothic" panose="020B0502020202020204" pitchFamily="34" charset="0"/>
                <a:ea typeface="Times New Roman" panose="02020603050405020304" pitchFamily="18" charset="0"/>
              </a:rPr>
              <a:t> Betrüger können Hochdruckverkaufstaktiken verwenden, um Einzelpersonen schnell zu überzeugen, ohne ausreichend Zeit für eine Due Diligence oder Recherche zu bieten.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Keine Registrierung oder Regulierung:</a:t>
            </a:r>
            <a:r>
              <a:rPr lang="de-AT" sz="1800" dirty="0">
                <a:effectLst/>
                <a:latin typeface="Century Gothic" panose="020B0502020202020204" pitchFamily="34" charset="0"/>
                <a:ea typeface="Times New Roman" panose="02020603050405020304" pitchFamily="18" charset="0"/>
              </a:rPr>
              <a:t> Seriöse Investitionsmöglichkeiten sind in der Regel bei Regulierungsbehörden registriert und unterliegen einer Aufsicht. Ponzi-Systeme können keine ordnungsgemäße Registrierung oder Regulierung aufweisen.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3. Investitionsbetrug: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Merkmale: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Investitionsbetrug können betrügerische Angebote oder Möglichkeiten im Zusammenhang mit Aktien, Immobilien, Kryptowährungen oder anderen Finanzprodukten umfassen.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Betrüger können falsche oder irreführende Informationen verwenden, um Einzelpersonen dazu zu verleiten, Geld zu investieren.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Investitionsbetrug versprechen oft hohe Renditen mit minimalem Aufwand oder Risiko und spielen auf den Wunsch von Einzelpersonen nach schnellen Gewinnen an.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Warnsignale, auf die zu achten ist: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Unaufgeforderte Angebote</a:t>
            </a:r>
            <a:r>
              <a:rPr lang="de-AT" sz="1800" dirty="0">
                <a:effectLst/>
                <a:latin typeface="Century Gothic" panose="020B0502020202020204" pitchFamily="34" charset="0"/>
                <a:ea typeface="Times New Roman" panose="02020603050405020304" pitchFamily="18" charset="0"/>
              </a:rPr>
              <a:t>: Seien Sie vorsichtig bei unaufgeforderten Investitionsangeboten per E-Mail, Telefonanrufen, sozialen Medien oder Online-Werbung.</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Fehlende Dokumentation</a:t>
            </a:r>
            <a:r>
              <a:rPr lang="de-AT" sz="1800" dirty="0">
                <a:effectLst/>
                <a:latin typeface="Century Gothic" panose="020B0502020202020204" pitchFamily="34" charset="0"/>
                <a:ea typeface="Times New Roman" panose="02020603050405020304" pitchFamily="18" charset="0"/>
              </a:rPr>
              <a:t>: Seriöse Investitionsmöglichkeiten bieten in der Regel Dokumentations- oder Offenlegungsmaterialien, die die Anlagebedingungen, Risiken und Bedingungen detailliert erläutern. Seien Sie misstrauisch gegenüber Möglichkeiten, die keine ordnungsgemäße Dokumentation oder Transparenz aufweisen.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Druck zum schnellen Handeln</a:t>
            </a:r>
            <a:r>
              <a:rPr lang="de-AT" sz="1800" dirty="0">
                <a:effectLst/>
                <a:latin typeface="Century Gothic" panose="020B0502020202020204" pitchFamily="34" charset="0"/>
                <a:ea typeface="Times New Roman" panose="02020603050405020304" pitchFamily="18" charset="0"/>
              </a:rPr>
              <a:t>: Betrüger können Einzelpersonen unter Druck setzen, schnell Investitionsentscheidungen zu treffen, ohne ausreichend Zeit für Due Diligence oder Recherche zu bieten.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Garantierte Renditen</a:t>
            </a:r>
            <a:r>
              <a:rPr lang="de-AT" sz="1800" dirty="0">
                <a:effectLst/>
                <a:latin typeface="Century Gothic" panose="020B0502020202020204" pitchFamily="34" charset="0"/>
                <a:ea typeface="Times New Roman" panose="02020603050405020304" pitchFamily="18" charset="0"/>
              </a:rPr>
              <a:t>: Seien Sie skeptisch gegenüber Investitionsmöglichkeiten, die hohe Renditen garantieren oder minimales Risiko versprechen. Alle Investitionen bergen ein gewisses Risiko. Seriöse Investitionsmöglichkeiten garantieren keine Gewinne.</a:t>
            </a: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116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0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Strategien zur Erkennung von Phishing-Versuchen und zur Unterscheidung von legitimen E-Mails</a:t>
            </a:r>
          </a:p>
          <a:p>
            <a:pPr algn="just">
              <a:lnSpc>
                <a:spcPct val="107000"/>
              </a:lnSpc>
              <a:spcBef>
                <a:spcPts val="1200"/>
              </a:spcBef>
              <a:spcAft>
                <a:spcPts val="1200"/>
              </a:spcAft>
            </a:pPr>
            <a:endParaRPr lang="de-AT" sz="1800" b="1" i="1" dirty="0">
              <a:effectLst/>
              <a:latin typeface="Century Gothic" panose="020B0502020202020204" pitchFamily="34" charset="0"/>
              <a:ea typeface="Calibri" panose="020F0502020204030204" pitchFamily="34" charset="0"/>
              <a:cs typeface="Arial" panose="020B0604020202020204" pitchFamily="34" charset="0"/>
            </a:endParaRPr>
          </a:p>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cs typeface="Arial" panose="020B0604020202020204" pitchFamily="34" charset="0"/>
              </a:rPr>
              <a:t>Die Sensibilisierung für Cybersicherheit ist entscheidend, um sich vor verschiedenen Online-Bedrohungen zu schützen. Das Verständnis für die von Cyberkriminellen angewandten Strategien zur Täuschung von Einzelpersonen, wie etwa</a:t>
            </a:r>
          </a:p>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cs typeface="Arial" panose="020B0604020202020204" pitchFamily="34" charset="0"/>
              </a:rPr>
              <a:t>Phishing-Versuche, ist entscheidend für die Aufrechterhaltung der digitalen Sicherheit. Durch das Erkennen gängiger Phishing-Taktiken und das zum Unterschied von legitimen E-Mails können Einzelpersonen die Risiken eines Cyberangriffs</a:t>
            </a:r>
          </a:p>
          <a:p>
            <a:pPr marL="457200" marR="0" lvl="0" indent="-228600" algn="just" defTabSz="914400" rtl="0" eaLnBrk="1" fontAlgn="auto" latinLnBrk="0" hangingPunct="1">
              <a:lnSpc>
                <a:spcPct val="107000"/>
              </a:lnSpc>
              <a:spcBef>
                <a:spcPts val="1200"/>
              </a:spcBef>
              <a:spcAft>
                <a:spcPts val="120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cs typeface="Arial" panose="020B0604020202020204" pitchFamily="34" charset="0"/>
              </a:rPr>
              <a:t>minimieren.</a:t>
            </a:r>
            <a:endParaRPr lang="de-AT" sz="1800" b="1" i="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Phishing-Versuche zielen oft darauf ab, Empfänger dazu zu bringen, sensible Informationen preiszugeben oder auf bösartige Links zu klicken. Durch die Anwendung der folgenden Strategien können Einzelpersonen ihre Fähigkeit verbessern,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Phishing-Versuche zu erkennen und zu vereiteln: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der E-Mail-Adresse des Absenders</a:t>
            </a:r>
            <a:r>
              <a:rPr lang="de-AT" sz="1800" dirty="0">
                <a:effectLst/>
                <a:latin typeface="Century Gothic" panose="020B0502020202020204" pitchFamily="34" charset="0"/>
                <a:ea typeface="Calibri" panose="020F0502020204030204" pitchFamily="34" charset="0"/>
                <a:cs typeface="Arial" panose="020B0604020202020204" pitchFamily="34" charset="0"/>
              </a:rPr>
              <a:t>: Überprüfen Sie die E-Mail-Adresse des Absenders, um sicherzustellen, dass sie mit der offiziellen Domain der Organisation oder Person übereinstimmt. Seien Sie vorsichtig bei E-Mail</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Adressen, die falsch geschriebene oder verdächtige Domainnamen verwenden.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von allgemeinen Begrüßungen</a:t>
            </a:r>
            <a:r>
              <a:rPr lang="de-AT" sz="1800" dirty="0">
                <a:effectLst/>
                <a:latin typeface="Century Gothic" panose="020B0502020202020204" pitchFamily="34" charset="0"/>
                <a:ea typeface="Calibri" panose="020F0502020204030204" pitchFamily="34" charset="0"/>
                <a:cs typeface="Arial" panose="020B0604020202020204" pitchFamily="34" charset="0"/>
              </a:rPr>
              <a:t>: Phishing-E-Mails verwenden oft allgemeine Begrüßungen wie "Sehr geehrter Kunde" oder "Sehr geehrter Benutzer", anstatt die Empfänger mit ihrem Namen anzusprechen. Seriöse E-Mails von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renommierten Organisationen adressieren Empfänger normalerweise mit ihrem Namen.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Achten auf dringende Anfragen oder Drohungen</a:t>
            </a:r>
            <a:r>
              <a:rPr lang="de-AT" sz="1800" dirty="0">
                <a:effectLst/>
                <a:latin typeface="Century Gothic" panose="020B0502020202020204" pitchFamily="34" charset="0"/>
                <a:ea typeface="Calibri" panose="020F0502020204030204" pitchFamily="34" charset="0"/>
                <a:cs typeface="Arial" panose="020B0604020202020204" pitchFamily="34" charset="0"/>
              </a:rPr>
              <a:t>: Phishing-E-Mails enthalten oft dringende Anfragen oder Drohungen, die darauf abzielen, ein Gefühl der Dringlichkeit zu erzeugen und die Empfänger unter Druck zu setzen, sofort zu</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handeln. Seien Sie vorsichtig bei E-Mails, die mit Konsequenzen drohen, wenn Sie nicht schnell reagieren oder persönliche Informationen bereitstellen.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von Links und URLs</a:t>
            </a:r>
            <a:r>
              <a:rPr lang="de-AT" sz="1800" dirty="0">
                <a:effectLst/>
                <a:latin typeface="Century Gothic" panose="020B0502020202020204" pitchFamily="34" charset="0"/>
                <a:ea typeface="Calibri" panose="020F0502020204030204" pitchFamily="34" charset="0"/>
                <a:cs typeface="Arial" panose="020B0604020202020204" pitchFamily="34" charset="0"/>
              </a:rPr>
              <a:t>: Bewegen Sie den Mauszeiger über Hyperlinks in E-Mails (ohne zu klicken), um die Ziel-URL zu sehen. Überprüfen Sie, ob die URL mit der offiziellen Website der behaupteten Organisation übereinstimmt.</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Seien Sie vorsichtig bei verkürzten URLs oder Links, die zu unbekannten oder verdächtigen Websites weiterleiten.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Vermeiden Sie das Öffnen von Anhängen</a:t>
            </a:r>
            <a:r>
              <a:rPr lang="de-AT" sz="1800" dirty="0">
                <a:effectLst/>
                <a:latin typeface="Century Gothic" panose="020B0502020202020204" pitchFamily="34" charset="0"/>
                <a:ea typeface="Calibri" panose="020F0502020204030204" pitchFamily="34" charset="0"/>
                <a:cs typeface="Arial" panose="020B0604020202020204" pitchFamily="34" charset="0"/>
              </a:rPr>
              <a:t>: Seien Sie vorsichtig bei E-Mail-Anhängen, insbesondere wenn sie von unbekannten oder unerwarteten Quellen stammen. Phishing-E-Mails können bösartige Anhänge enthalten, die Malware auf</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Ihrem Gerät installieren oder Ihre Sicherheit gefährden können.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von Anfragen nach persönlichen Informationen</a:t>
            </a:r>
            <a:r>
              <a:rPr lang="de-AT" sz="1800" dirty="0">
                <a:effectLst/>
                <a:latin typeface="Century Gothic" panose="020B0502020202020204" pitchFamily="34" charset="0"/>
                <a:ea typeface="Calibri" panose="020F0502020204030204" pitchFamily="34" charset="0"/>
                <a:cs typeface="Arial" panose="020B0604020202020204" pitchFamily="34" charset="0"/>
              </a:rPr>
              <a:t>: Seien Sie skeptisch gegenüber E-Mails, die sensible Informationen wie Passwörter, Sozialversicherungsnummern, Kreditkartendaten oder Kontodaten anfordern. Seriöse</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Organisationen fordern in der Regel keine sensiblen Informationen per E-Mail an.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von Rechtschreib- und Grammatikfehlern</a:t>
            </a:r>
            <a:r>
              <a:rPr lang="de-AT" sz="1800" dirty="0">
                <a:effectLst/>
                <a:latin typeface="Century Gothic" panose="020B0502020202020204" pitchFamily="34" charset="0"/>
                <a:ea typeface="Calibri" panose="020F0502020204030204" pitchFamily="34" charset="0"/>
                <a:cs typeface="Arial" panose="020B0604020202020204" pitchFamily="34" charset="0"/>
              </a:rPr>
              <a:t>: Phishing-E-Mails enthalten oft Rechtschreib- und Grammatikfehler, ungewöhnliche Satzstruktur oder ungeschickte Sprache, die darauf hinweisen können, dass sie nicht von einer</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legitimen Quelle stammen. Seien Sie misstrauisch gegenüber E-Mails mit schlechter sprachlicher Qualität.</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Seien Sie vorsichtig bei ungewöhnlichen Anfragen oder Angeboten</a:t>
            </a:r>
            <a:r>
              <a:rPr lang="de-AT" sz="1800" dirty="0">
                <a:effectLst/>
                <a:latin typeface="Century Gothic" panose="020B0502020202020204" pitchFamily="34" charset="0"/>
                <a:ea typeface="Calibri" panose="020F0502020204030204" pitchFamily="34" charset="0"/>
                <a:cs typeface="Arial" panose="020B0604020202020204" pitchFamily="34" charset="0"/>
              </a:rPr>
              <a:t>: Seien Sie skeptisch gegenüber E-Mails, die unerwartete Belohnungen, Preise oder Angebote anbieten, die zu gut erscheinen, um wahr zu sein. Phishing-E-Mails können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auch Empfänger auffordern, an Umfragen, Wettbewerben oder Angeboten teilzunehmen, die persönliche Informationen oder finanzielle Transaktionen erfordern.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Vertrauen Sie Ihren Instinkten und bleiben Sie skeptisch</a:t>
            </a:r>
            <a:r>
              <a:rPr lang="de-AT" sz="1800" dirty="0">
                <a:effectLst/>
                <a:latin typeface="Century Gothic" panose="020B0502020202020204" pitchFamily="34" charset="0"/>
                <a:ea typeface="Calibri" panose="020F0502020204030204" pitchFamily="34" charset="0"/>
                <a:cs typeface="Arial" panose="020B0604020202020204" pitchFamily="34" charset="0"/>
              </a:rPr>
              <a:t>: Wenn sich etwas an einer E-Mail seltsam oder verdächtig anfühlt, vertrauen Sie Ihren Instinkten und seien Sie vorsichtig. Es ist besser, skeptisch zu sein und die Echtheit einer E-Mail</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zu überprüfen, bevor Sie Maßnahmen ergreifen.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Verwenden Sie Sicherheitssoftware und E-Mail-Filter</a:t>
            </a:r>
            <a:r>
              <a:rPr lang="de-AT" sz="1800" dirty="0">
                <a:effectLst/>
                <a:latin typeface="Century Gothic" panose="020B0502020202020204" pitchFamily="34" charset="0"/>
                <a:ea typeface="Calibri" panose="020F0502020204030204" pitchFamily="34" charset="0"/>
                <a:cs typeface="Arial" panose="020B0604020202020204" pitchFamily="34" charset="0"/>
              </a:rPr>
              <a:t>: Installieren Sie renommierte Antivirensoftware und E-Mail-Filter, um Phishing-Versuche zu erkennen und zu blockieren. Diese Tools können dabei helfen, verdächtige E-Mails zu</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identifizieren und vor bösartigen Inhalten zu schützen.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065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Leitlinien zur Vermeidung des Anklickens verdächtiger Links oder des Herunterladens von Anhängen aus unbekannten Quellen</a:t>
            </a:r>
            <a:endParaRPr lang="de-AT" sz="1800" b="0" i="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0" i="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der Absenderidentität</a:t>
            </a:r>
            <a:r>
              <a:rPr lang="de-AT" sz="1800" dirty="0">
                <a:effectLst/>
                <a:latin typeface="Century Gothic" panose="020B0502020202020204" pitchFamily="34" charset="0"/>
                <a:ea typeface="Calibri" panose="020F0502020204030204" pitchFamily="34" charset="0"/>
                <a:cs typeface="Arial" panose="020B0604020202020204" pitchFamily="34" charset="0"/>
              </a:rPr>
              <a:t>: Bevor Sie auf Links klicken oder Anhänge herunterladen, überprüfen Sie die Identität des Absenders. Stellen Sie sicher, dass die E-Mail oder Nachricht von einer legitimen Quelle stammt und nicht von</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einem unbekannten oder verdächtigen Absender.</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Überprüfen der E-Mail-Adresse</a:t>
            </a:r>
            <a:r>
              <a:rPr lang="de-AT" sz="1800" dirty="0">
                <a:effectLst/>
                <a:latin typeface="Century Gothic" panose="020B0502020202020204" pitchFamily="34" charset="0"/>
                <a:ea typeface="Calibri" panose="020F0502020204030204" pitchFamily="34" charset="0"/>
                <a:cs typeface="Arial" panose="020B0604020202020204" pitchFamily="34" charset="0"/>
              </a:rPr>
              <a:t>: Untersuchen Sie die E-Mail-Adresse des Absenders sorgfältig. Seien Sie vorsichtig bei E-Mail-Adressen, die falsch geschriebene oder verdächtige Domainnamen verwenden, da sie auf Phishing-Versuche</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hinweisen können.</a:t>
            </a:r>
          </a:p>
          <a:p>
            <a:pPr algn="just">
              <a:lnSpc>
                <a:spcPct val="107000"/>
              </a:lnSpc>
              <a:spcBef>
                <a:spcPts val="1200"/>
              </a:spcBef>
              <a:spcAft>
                <a:spcPts val="1200"/>
              </a:spcAft>
            </a:pPr>
            <a:endParaRPr lang="de-AT" sz="18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Mit dem Mauszeiger über Links fahren, um URLs zu überprüfen</a:t>
            </a:r>
            <a:r>
              <a:rPr lang="de-AT" sz="1800" dirty="0">
                <a:effectLst/>
                <a:latin typeface="Century Gothic" panose="020B0502020202020204" pitchFamily="34" charset="0"/>
                <a:ea typeface="Calibri" panose="020F0502020204030204" pitchFamily="34" charset="0"/>
                <a:cs typeface="Arial" panose="020B0604020202020204" pitchFamily="34" charset="0"/>
              </a:rPr>
              <a:t>: Bewegen Sie den Mauszeiger über Hyperlinks in E-Mails oder Nachrichten (ohne zu klicken), um die Ziel-URL anzuzeigen. Überprüfen Sie, ob die URL mit der offiziellen</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Website der behaupteten Organisation übereinstimmt. Seien Sie vorsichtig bei verkürzten URLs oder URLs, die zu unbekannten oder verdächtigen Websites weiterleiten.</a:t>
            </a:r>
          </a:p>
          <a:p>
            <a:pPr algn="just">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Vermeiden von unaufgeforderten E-Mails oder Nachrichten</a:t>
            </a:r>
            <a:r>
              <a:rPr lang="de-AT" sz="1800" dirty="0">
                <a:effectLst/>
                <a:latin typeface="Century Gothic" panose="020B0502020202020204" pitchFamily="34" charset="0"/>
                <a:ea typeface="Calibri" panose="020F0502020204030204" pitchFamily="34" charset="0"/>
                <a:cs typeface="Arial" panose="020B0604020202020204" pitchFamily="34" charset="0"/>
              </a:rPr>
              <a:t>: Seien Sie vorsichtig bei unaufgeforderten E-Mails oder Nachrichten von unbekannten Absendern, insbesondere wenn sie Links oder Anhänge enthalten. Löschen oder</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ignorieren Sie solche E-Mails, um potenzielle Sicherheitsrisiken zu vermeiden.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1"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Achten Sie auf dringende oder verdächtige Anfragen</a:t>
            </a:r>
            <a:r>
              <a:rPr lang="de-AT" sz="1800" dirty="0">
                <a:effectLst/>
                <a:latin typeface="Century Gothic" panose="020B0502020202020204" pitchFamily="34" charset="0"/>
                <a:ea typeface="Calibri" panose="020F0502020204030204" pitchFamily="34" charset="0"/>
                <a:cs typeface="Arial" panose="020B0604020202020204" pitchFamily="34" charset="0"/>
              </a:rPr>
              <a:t>: Seien Sie vorsichtig bei E-Mails oder Nachrichten, die dringende Anfragen oder Drohungen enthalten. Beispiel hierfür sind Warnungen vor Kontosuspendierung, rechtlichen</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Maßnahmen oder finanzielle Konsequenzen. Betrüger verwenden oft das Mittel der Dringlichkeit, um Empfänger dazu zu bringen, auf bösartige Links zu klicken oder Anhänge herunterzuladen.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Inhalte mit dem Absender überprüfen</a:t>
            </a:r>
            <a:r>
              <a:rPr lang="de-AT" sz="1800" dirty="0">
                <a:effectLst/>
                <a:latin typeface="Century Gothic" panose="020B0502020202020204" pitchFamily="34" charset="0"/>
                <a:ea typeface="Calibri" panose="020F0502020204030204" pitchFamily="34" charset="0"/>
                <a:cs typeface="Arial" panose="020B0604020202020204" pitchFamily="34" charset="0"/>
              </a:rPr>
              <a:t>: Wenn Sie eine E-Mail oder Nachricht mit Links oder Anhängen von einem bekannten Absender erhalten, aber der Inhalt verdächtig erscheint, überprüfen Sie die Echtheit des Inhalts mit dem</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Absender über einen separaten Kommunikationskanal (z. B. Telefonanruf oder SMS).</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Verwenden von Antivirensoftware und E-Mail-Filtern</a:t>
            </a:r>
            <a:r>
              <a:rPr lang="de-AT" sz="1800" dirty="0">
                <a:effectLst/>
                <a:latin typeface="Century Gothic" panose="020B0502020202020204" pitchFamily="34" charset="0"/>
                <a:ea typeface="Calibri" panose="020F0502020204030204" pitchFamily="34" charset="0"/>
                <a:cs typeface="Arial" panose="020B0604020202020204" pitchFamily="34" charset="0"/>
              </a:rPr>
              <a:t>: Installieren Sie renommierte Antivirensoftware und E-Mail-Filter auf Ihren Geräten, um bösartige Inhalte, einschließlich verdächtiger Links und Anhänge, zu erkennen und zu</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blockieren. Halten Sie Ihre Antivirensoftware und E-Mail-Filter auf dem neuesten Stand, um die maximale Wirksamkeit zu gewährleisten.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Informieren Sie sich über gängige Phishing-Taktiken</a:t>
            </a:r>
            <a:r>
              <a:rPr lang="de-AT" sz="1800" dirty="0">
                <a:effectLst/>
                <a:latin typeface="Century Gothic" panose="020B0502020202020204" pitchFamily="34" charset="0"/>
                <a:ea typeface="Calibri" panose="020F0502020204030204" pitchFamily="34" charset="0"/>
                <a:cs typeface="Arial" panose="020B0604020202020204" pitchFamily="34" charset="0"/>
              </a:rPr>
              <a:t>: Bleiben Sie über gängige Phishing-Taktiken und -Strategien informiert, die von Cyberkriminellen verwendet werden, um Personen dazu zu bringen, auf bösartige Links zu klicken oder</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Anhänge herunterzuladen. Informieren Sie sich und Ihre Teammitglieder über die neuesten Phishing-Trends und -Techniken.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Seien Sie vorsichtig in sozialen Medien und Messaging-Apps</a:t>
            </a:r>
            <a:r>
              <a:rPr lang="de-AT" sz="1800" dirty="0">
                <a:effectLst/>
                <a:latin typeface="Century Gothic" panose="020B0502020202020204" pitchFamily="34" charset="0"/>
                <a:ea typeface="Calibri" panose="020F0502020204030204" pitchFamily="34" charset="0"/>
                <a:cs typeface="Arial" panose="020B0604020202020204" pitchFamily="34" charset="0"/>
              </a:rPr>
              <a:t>: Seien Sie vorsichtig beim Klicken auf Links oder Herunterladen von Anhängen aus sozialen Medien, Messaging-Apps oder anderen Online-Plattformen. Betrüger verwenden</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oft diese Plattformen, um Phishing-Links und Malware zu verbreiten.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Melden Sie verdächtige Aktivitäten</a:t>
            </a:r>
            <a:r>
              <a:rPr lang="de-AT" sz="1800" dirty="0">
                <a:effectLst/>
                <a:latin typeface="Century Gothic" panose="020B0502020202020204" pitchFamily="34" charset="0"/>
                <a:ea typeface="Calibri" panose="020F0502020204030204" pitchFamily="34" charset="0"/>
                <a:cs typeface="Arial" panose="020B0604020202020204" pitchFamily="34" charset="0"/>
              </a:rPr>
              <a:t>: Wenn Sie eine verdächtige E-Mail oder Nachricht mit Links oder Anhängen erhalten, melden Sie diese an die IT-Abteilung Ihrer Organisation oder an die entsprechenden Behörden. Die Meldung</a:t>
            </a: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verdächtiger Aktivitäten kann dazu beitragen, andere vor Phishing-Betrug zu schützen.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035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12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Wichtigkeit der Geheimhaltung persönlicher Informationen auf </a:t>
            </a:r>
            <a:r>
              <a:rPr lang="de-AT" sz="1800" b="1" i="1" dirty="0" err="1">
                <a:effectLst/>
                <a:latin typeface="Century Gothic" panose="020B0502020202020204" pitchFamily="34" charset="0"/>
                <a:ea typeface="Calibri" panose="020F0502020204030204" pitchFamily="34" charset="0"/>
                <a:cs typeface="Arial" panose="020B0604020202020204" pitchFamily="34" charset="0"/>
              </a:rPr>
              <a:t>Social</a:t>
            </a:r>
            <a:r>
              <a:rPr lang="de-AT" sz="1800" b="1" i="1" dirty="0">
                <a:effectLst/>
                <a:latin typeface="Century Gothic" panose="020B0502020202020204" pitchFamily="34" charset="0"/>
                <a:ea typeface="Calibri" panose="020F0502020204030204" pitchFamily="34" charset="0"/>
                <a:cs typeface="Arial" panose="020B0604020202020204" pitchFamily="34" charset="0"/>
              </a:rPr>
              <a:t> Media Plattformen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private Haltung persönlicher Informationen auf sozialen Medien ist aus mehreren Gründen entscheidend:</a:t>
            </a:r>
          </a:p>
          <a:p>
            <a:pPr>
              <a:lnSpc>
                <a:spcPct val="107000"/>
              </a:lnSpc>
              <a:spcBef>
                <a:spcPts val="1200"/>
              </a:spcBef>
              <a:spcAft>
                <a:spcPts val="1200"/>
              </a:spcAft>
            </a:pPr>
            <a:endParaRPr lang="de-AT" sz="1800" b="1"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Schutz vor Identitätsdiebstahl</a:t>
            </a:r>
            <a:r>
              <a:rPr lang="de-AT" sz="1800" dirty="0">
                <a:effectLst/>
                <a:latin typeface="Century Gothic" panose="020B0502020202020204" pitchFamily="34" charset="0"/>
                <a:ea typeface="Calibri" panose="020F0502020204030204" pitchFamily="34" charset="0"/>
                <a:cs typeface="Arial" panose="020B0604020202020204" pitchFamily="34" charset="0"/>
              </a:rPr>
              <a:t>: Persönliche Informationen, die auf sozialen Medien geteilt werden, wie vollständiger Name, Geburtsdatum, Adresse und Kontaktdaten, können von Identitätsdieben ausgenutzt werden, um Ihre Identität zu</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stehlen. Mit diesen Informationen können Kriminelle betrügerische Konten eröffnen, Kreditkarten beantragen oder andere Formen von Finanzbetrug in Ihrem Namen begehen.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Verhinderung von Cyberstalking und Belästigung</a:t>
            </a:r>
            <a:r>
              <a:rPr lang="de-AT" sz="1800" dirty="0">
                <a:effectLst/>
                <a:latin typeface="Century Gothic" panose="020B0502020202020204" pitchFamily="34" charset="0"/>
                <a:ea typeface="Calibri" panose="020F0502020204030204" pitchFamily="34" charset="0"/>
                <a:cs typeface="Arial" panose="020B0604020202020204" pitchFamily="34" charset="0"/>
              </a:rPr>
              <a:t>: Das Teilen zu vieler persönlicher Informationen auf sozialen Medien kann Sie anfällig für Cyberstalking und Belästigung machen. Böswillige Personen können Ihre persönlichen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Informationen verwenden, um Ihren Aufenthaltsort zu verfolgen, Ihre Aktivitäten zu überwachen oder Sie online oder im wirklichen Leben zu belästigen.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Vermeidung von Online-Betrug und Phishing-Angriffen</a:t>
            </a:r>
            <a:r>
              <a:rPr lang="de-AT" sz="1800" dirty="0">
                <a:effectLst/>
                <a:latin typeface="Century Gothic" panose="020B0502020202020204" pitchFamily="34" charset="0"/>
                <a:ea typeface="Calibri" panose="020F0502020204030204" pitchFamily="34" charset="0"/>
                <a:cs typeface="Arial" panose="020B0604020202020204" pitchFamily="34" charset="0"/>
              </a:rPr>
              <a:t>: Cyberkriminelle nutzen häufig auf sozialen Medien geteilte persönliche Informationen, um gezielte Phishing-Angriffe oder Betrug durchzuführen. Sie können Ihre persönlichen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Daten verwenden, um überzeugende Nachrichten oder E-Mails zu verfassen, um Sie zur Offenlegung sensibler Informationen oder zum Eingehen auf betrügerische Schemata zu verleiten.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Schutz von Ruf und Privatsphäre</a:t>
            </a:r>
            <a:r>
              <a:rPr lang="de-AT" sz="1800" dirty="0">
                <a:effectLst/>
                <a:latin typeface="Century Gothic" panose="020B0502020202020204" pitchFamily="34" charset="0"/>
                <a:ea typeface="Calibri" panose="020F0502020204030204" pitchFamily="34" charset="0"/>
                <a:cs typeface="Arial" panose="020B0604020202020204" pitchFamily="34" charset="0"/>
              </a:rPr>
              <a:t>: Das Teilen sensibler oder unangemessener Informationen auf sozialen Medien kann Ihren Ruf und Ihre Privatsphäre beeinträchtigen. Arbeitgeber, Kollegen, Familienmitglieder und andere könnten Zugang</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zu Ihren </a:t>
            </a:r>
            <a:r>
              <a:rPr lang="de-AT" sz="1800" dirty="0" err="1">
                <a:effectLst/>
                <a:latin typeface="Century Gothic" panose="020B0502020202020204" pitchFamily="34" charset="0"/>
                <a:ea typeface="Calibri" panose="020F0502020204030204" pitchFamily="34" charset="0"/>
                <a:cs typeface="Arial" panose="020B0604020202020204" pitchFamily="34" charset="0"/>
              </a:rPr>
              <a:t>Social</a:t>
            </a:r>
            <a:r>
              <a:rPr lang="de-AT" sz="1800" dirty="0">
                <a:effectLst/>
                <a:latin typeface="Century Gothic" panose="020B0502020202020204" pitchFamily="34" charset="0"/>
                <a:ea typeface="Calibri" panose="020F0502020204030204" pitchFamily="34" charset="0"/>
                <a:cs typeface="Arial" panose="020B0604020202020204" pitchFamily="34" charset="0"/>
              </a:rPr>
              <a:t>-Media-Profilen haben.</a:t>
            </a:r>
          </a:p>
          <a:p>
            <a:pPr>
              <a:lnSpc>
                <a:spcPct val="107000"/>
              </a:lnSpc>
              <a:spcBef>
                <a:spcPts val="1200"/>
              </a:spcBef>
              <a:spcAft>
                <a:spcPts val="1200"/>
              </a:spcAft>
            </a:pPr>
            <a:endParaRPr lang="de-AT" sz="1800" b="1"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Verhinderung von </a:t>
            </a:r>
            <a:r>
              <a:rPr lang="de-AT" sz="1800" b="1" dirty="0" err="1">
                <a:effectLst/>
                <a:latin typeface="Century Gothic" panose="020B0502020202020204" pitchFamily="34" charset="0"/>
                <a:ea typeface="Calibri" panose="020F0502020204030204" pitchFamily="34" charset="0"/>
                <a:cs typeface="Arial" panose="020B0604020202020204" pitchFamily="34" charset="0"/>
              </a:rPr>
              <a:t>Social</a:t>
            </a:r>
            <a:r>
              <a:rPr lang="de-AT" sz="1800" b="1" dirty="0">
                <a:effectLst/>
                <a:latin typeface="Century Gothic" panose="020B0502020202020204" pitchFamily="34" charset="0"/>
                <a:ea typeface="Calibri" panose="020F0502020204030204" pitchFamily="34" charset="0"/>
                <a:cs typeface="Arial" panose="020B0604020202020204" pitchFamily="34" charset="0"/>
              </a:rPr>
              <a:t>-Engineering-Angriffen</a:t>
            </a:r>
            <a:r>
              <a:rPr lang="de-AT" sz="1800" dirty="0">
                <a:effectLst/>
                <a:latin typeface="Century Gothic" panose="020B0502020202020204" pitchFamily="34" charset="0"/>
                <a:ea typeface="Calibri" panose="020F0502020204030204" pitchFamily="34" charset="0"/>
                <a:cs typeface="Arial" panose="020B0604020202020204" pitchFamily="34" charset="0"/>
              </a:rPr>
              <a:t>: Soziale Medien werden häufig von Cyberkriminellen für </a:t>
            </a:r>
            <a:r>
              <a:rPr lang="de-AT" sz="1800" dirty="0" err="1">
                <a:effectLst/>
                <a:latin typeface="Century Gothic" panose="020B0502020202020204" pitchFamily="34" charset="0"/>
                <a:ea typeface="Calibri" panose="020F0502020204030204" pitchFamily="34" charset="0"/>
                <a:cs typeface="Arial" panose="020B0604020202020204" pitchFamily="34" charset="0"/>
              </a:rPr>
              <a:t>Social</a:t>
            </a:r>
            <a:r>
              <a:rPr lang="de-AT" sz="1800" dirty="0">
                <a:effectLst/>
                <a:latin typeface="Century Gothic" panose="020B0502020202020204" pitchFamily="34" charset="0"/>
                <a:ea typeface="Calibri" panose="020F0502020204030204" pitchFamily="34" charset="0"/>
                <a:cs typeface="Arial" panose="020B0604020202020204" pitchFamily="34" charset="0"/>
              </a:rPr>
              <a:t>-Engineering-Angriffe genutzt, bei denen sie Benutzer manipulieren, um vertrauliche Informationen preiszugeben oder</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Aktionen durchzuführen, die die Sicherheit gefährden. Indem Sie die Menge an persönlichen Informationen, die Sie auf sozialen Medien teilen, begrenzen, reduzieren Sie das Risiko, Opfer von </a:t>
            </a:r>
            <a:r>
              <a:rPr lang="de-AT" sz="1800" dirty="0" err="1">
                <a:effectLst/>
                <a:latin typeface="Century Gothic" panose="020B0502020202020204" pitchFamily="34" charset="0"/>
                <a:ea typeface="Calibri" panose="020F0502020204030204" pitchFamily="34" charset="0"/>
                <a:cs typeface="Arial" panose="020B0604020202020204" pitchFamily="34" charset="0"/>
              </a:rPr>
              <a:t>Social</a:t>
            </a:r>
            <a:r>
              <a:rPr lang="de-AT" sz="1800" dirty="0">
                <a:effectLst/>
                <a:latin typeface="Century Gothic" panose="020B0502020202020204" pitchFamily="34" charset="0"/>
                <a:ea typeface="Calibri" panose="020F0502020204030204" pitchFamily="34" charset="0"/>
                <a:cs typeface="Arial" panose="020B0604020202020204" pitchFamily="34" charset="0"/>
              </a:rPr>
              <a:t>-Engineering-Taktiken zu werden.</a:t>
            </a: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Verbesserte Online-Sicherheit</a:t>
            </a:r>
            <a:r>
              <a:rPr lang="de-AT" sz="1800" dirty="0">
                <a:effectLst/>
                <a:latin typeface="Century Gothic" panose="020B0502020202020204" pitchFamily="34" charset="0"/>
                <a:ea typeface="Calibri" panose="020F0502020204030204" pitchFamily="34" charset="0"/>
                <a:cs typeface="Arial" panose="020B0604020202020204" pitchFamily="34" charset="0"/>
              </a:rPr>
              <a:t>: Das private Halten persönlicher Informationen auf sozialen Medienplattformen trägt zur Verbesserung Ihrer allgemeinen Online-Sicherheit bei. Es verringert die Wahrscheinlichkeit eines unbefugten Zugriffs</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auf Ihre Konten, minimiert das Risiko von Identitätsdiebstahl und schützt somit Ihre Privatsphäre bzw. wahrt den digitalen Fußabdruck.</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8748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690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26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694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r>
              <a:rPr lang="de-DE" sz="1800" dirty="0">
                <a:effectLst/>
                <a:latin typeface="Times New Roman" panose="02020603050405020304" pitchFamily="18" charset="0"/>
                <a:ea typeface="Times New Roman" panose="02020603050405020304" pitchFamily="18" charset="0"/>
              </a:rPr>
              <a:t>Das Hauptziel dieses Unterkapitels ist es, den TeilnehmerInnen die Merkmale und Vorteile des Online-Shoppings näherzubringen. Online einzukaufen, bietet eine bequeme Möglichkeit, von zuhause aus einzukaufen. In diesem Unterthema</a:t>
            </a:r>
          </a:p>
          <a:p>
            <a:pPr algn="just"/>
            <a:r>
              <a:rPr lang="de-DE" sz="1800" dirty="0">
                <a:effectLst/>
                <a:latin typeface="Times New Roman" panose="02020603050405020304" pitchFamily="18" charset="0"/>
                <a:ea typeface="Times New Roman" panose="02020603050405020304" pitchFamily="18" charset="0"/>
              </a:rPr>
              <a:t>werden die TeilnehmerInnen verschiedene Aspekte der Online-Shopping-Websites erkunden und die notwendigen Schritte zum Kauf eines Artikels durchführen - ohne den Kauf tatsächlich abzuschließen. Das Ziel ist es, eine praktische</a:t>
            </a:r>
          </a:p>
          <a:p>
            <a:pPr algn="just"/>
            <a:r>
              <a:rPr lang="de-DE" sz="1800" dirty="0">
                <a:effectLst/>
                <a:latin typeface="Times New Roman" panose="02020603050405020304" pitchFamily="18" charset="0"/>
                <a:ea typeface="Times New Roman" panose="02020603050405020304" pitchFamily="18" charset="0"/>
              </a:rPr>
              <a:t>Erfahrung zu ermöglichen, um den Prozess und die Funktionen eines Online-Einkaufs zu verstehen, ohne den endgültigen Kauf zu tätigen.</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98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cs typeface="Arial" panose="020B0604020202020204" pitchFamily="34" charset="0"/>
              </a:rPr>
              <a:t>Die Ziele dieser Aktivität umfassen das Bereitstellen einer praktischen Erfahrung für die TeilnehmerInnen, um in einer Online-Shopping-Plattform zu navigieren und die wesentlichen Schritte eines Kaufs zu verstehen. Die Aktivität sollte damit</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cs typeface="Arial" panose="020B0604020202020204" pitchFamily="34" charset="0"/>
              </a:rPr>
              <a:t>beginnen, dass die Lernenden angewiesen werden, das Internet zu nutzen und eine spezifische Website wie Amazon besuchen. </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endParaRPr lang="de-AT" sz="1800" dirty="0">
              <a:effectLst/>
              <a:latin typeface="Century Gothic" panose="020B0502020202020204" pitchFamily="34" charset="0"/>
              <a:ea typeface="Calibri" panose="020F0502020204030204" pitchFamily="34" charset="0"/>
              <a:cs typeface="Arial" panose="020B0604020202020204" pitchFamily="34" charset="0"/>
            </a:endParaRP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cs typeface="Arial" panose="020B0604020202020204" pitchFamily="34" charset="0"/>
              </a:rPr>
              <a:t>Durch das Erkunden der Startseite und das Erlernen der Nutzung von Funktionen wie der Suchleiste, den Abteilungstabs und der Navigation durch Kategorien wie „Geschenke“ und „Bücher“ werden die Lernenden mit dem Layout und den </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AT" sz="1800" dirty="0">
                <a:effectLst/>
                <a:latin typeface="Century Gothic" panose="020B0502020202020204" pitchFamily="34" charset="0"/>
                <a:ea typeface="Calibri" panose="020F0502020204030204" pitchFamily="34" charset="0"/>
                <a:cs typeface="Arial" panose="020B0604020202020204" pitchFamily="34" charset="0"/>
              </a:rPr>
              <a:t>Funktionen der Website vertraut gemacht.</a:t>
            </a: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Abschließend wird das Thema „Alternative Zahlungsmethoden“ vorgestellt, wobei verschiedene alternative Zahlungsmethoden wie E-Wallets, Kryptowährungen und mobile Zahlungen erläutert und analysiert werden. Es wird auch Wert</a:t>
            </a:r>
          </a:p>
          <a:p>
            <a:pPr>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darauf gelegt, die TeilnehmerInnen, insbesondere Frauen, über nachhaltige Zahlungsmethoden aufzuklären und sie zu befähigen, umwelt- und sozialverantwortliche finanzielle Entscheidungen zu treffen.</a:t>
            </a:r>
          </a:p>
          <a:p>
            <a:pPr>
              <a:lnSpc>
                <a:spcPct val="107000"/>
              </a:lnSpc>
              <a:spcAft>
                <a:spcPts val="800"/>
              </a:spcAft>
            </a:pPr>
            <a:endParaRPr lang="de-DE" sz="1800"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Insgesamt zielen diese Lernziele darauf ab, den TeilnehmerInnen ein umfassendes Verständnis der einzelnen Themen zu vermitteln und sie mit dem notwendigen Wissen und den Fähigkeiten auszustatten, um die Thematik effektiv zu</a:t>
            </a:r>
          </a:p>
          <a:p>
            <a:pPr>
              <a:lnSpc>
                <a:spcPct val="107000"/>
              </a:lnSpc>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bewältigen.</a:t>
            </a:r>
          </a:p>
          <a:p>
            <a:pPr>
              <a:lnSpc>
                <a:spcPct val="107000"/>
              </a:lnSpc>
              <a:spcAft>
                <a:spcPts val="800"/>
              </a:spcAft>
            </a:pPr>
            <a:br>
              <a:rPr lang="en-GB" sz="1800" dirty="0">
                <a:effectLst/>
                <a:latin typeface="Century Gothic" panose="020B0502020202020204" pitchFamily="34" charset="0"/>
                <a:ea typeface="Calibri" panose="020F0502020204030204" pitchFamily="34" charset="0"/>
                <a:cs typeface="Arial" panose="020B0604020202020204" pitchFamily="34" charset="0"/>
              </a:rPr>
            </a:br>
            <a:r>
              <a:rPr lang="en-GB" sz="1800"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80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DE" sz="1200" dirty="0">
                <a:effectLst/>
                <a:latin typeface="Century Gothic" panose="020B0502020202020204" pitchFamily="34" charset="0"/>
                <a:ea typeface="Calibri" panose="020F0502020204030204" pitchFamily="34" charset="0"/>
                <a:cs typeface="Arial" panose="020B0604020202020204" pitchFamily="34" charset="0"/>
              </a:rPr>
              <a:t>Das Ziel dieses Unterthemas ist es, die Lernenden mit den wesentlichen Schritten des Online-Einkaufs vertraut zu machen. Die Erklärung beginnt damit, den digitalen Kaufprozess mit dem eines physischen Geschäfts zu vergleichen und die</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DE" sz="1200" dirty="0">
                <a:effectLst/>
                <a:latin typeface="Century Gothic" panose="020B0502020202020204" pitchFamily="34" charset="0"/>
                <a:ea typeface="Calibri" panose="020F0502020204030204" pitchFamily="34" charset="0"/>
                <a:cs typeface="Arial" panose="020B0604020202020204" pitchFamily="34" charset="0"/>
              </a:rPr>
              <a:t>Schritte in eine einfache Abfolge zu unterteilen. Zunächst werden die TeilnehmerInnen in die grundlegenden Schritte eingeführt, die darin bestehen, den gewünschten Artikel im Online-Shop zu finden, ihn in den virtuellen Warenkorb zu</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DE" sz="1200" dirty="0">
                <a:effectLst/>
                <a:latin typeface="Century Gothic" panose="020B0502020202020204" pitchFamily="34" charset="0"/>
                <a:ea typeface="Calibri" panose="020F0502020204030204" pitchFamily="34" charset="0"/>
                <a:cs typeface="Arial" panose="020B0604020202020204" pitchFamily="34" charset="0"/>
              </a:rPr>
              <a:t>legen, zur Kasse zu gehen, die erforderlichen Lieferdetails einzugeben und die Transaktion durch die Zahlung abzuschließen. Indem der Online-Kaufprozess auf diese Weise dargestellt wird, soll er vereinfacht und entmystifiziert werden,</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DE" sz="1200" dirty="0">
                <a:effectLst/>
                <a:latin typeface="Century Gothic" panose="020B0502020202020204" pitchFamily="34" charset="0"/>
                <a:ea typeface="Calibri" panose="020F0502020204030204" pitchFamily="34" charset="0"/>
                <a:cs typeface="Arial" panose="020B0604020202020204" pitchFamily="34" charset="0"/>
              </a:rPr>
              <a:t>sodass die Lernenden die Schritte leichter verstehen und sich im Online-Einkauf zurechtfinden können, ähnlich wie bei ihren gewohnten Einkäufen im Geschäft. Dieser strukturierte Ansatz soll das Vertrauen und das Verständnis der</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r>
              <a:rPr lang="de-DE" sz="1200" dirty="0">
                <a:effectLst/>
                <a:latin typeface="Century Gothic" panose="020B0502020202020204" pitchFamily="34" charset="0"/>
                <a:ea typeface="Calibri" panose="020F0502020204030204" pitchFamily="34" charset="0"/>
                <a:cs typeface="Arial" panose="020B0604020202020204" pitchFamily="34" charset="0"/>
              </a:rPr>
              <a:t>Lernenden stärken und sie befähigen, effektiv und sicher an Online-Transaktionen teilzunehmen.</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Die Aktivität zielt darauf ab, die Teilnehmer über die Identifizierung von Warnzeichen potenziellen Online-Romantik-Betrugs aufzuklären. Es legt den Schwerpunkt darauf, Warnsignale wie eine übermäßig perfekte Persönlichkeit, das</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Vermeiden von persönlichen Treffen, schnelle Liebesbekundungen und die Bitte um finanzielle Unterstützung zu erkennen. Darüber hinaus bietet es prägnante Sicherheitsratschläge, die dafür plädieren, Online-Hintergrundüberprüfungen</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durchzuführen, persönliche Informationen zurückzuhalten und dem eigenen Bauchgefühl zu vertrauen, wenn man sich in einer Beziehung unwohl fühlt.</a:t>
            </a:r>
          </a:p>
          <a:p>
            <a:pPr algn="just">
              <a:lnSpc>
                <a:spcPct val="107000"/>
              </a:lnSpc>
              <a:spcBef>
                <a:spcPts val="1200"/>
              </a:spcBef>
              <a:spcAft>
                <a:spcPts val="800"/>
              </a:spcAft>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Die Aktivität ermutigt zu offenen Diskussionen, die es den TeilnehmerInnen ermöglicht, Fragen zu stellen und zu beantworten, während sie Meinungen, Bedenken und persönliche oder beobachtete Erfahrungen mit Online-Romantik-Betrug</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teilen. Dieser interaktive Austausch fördert das Bewusstsein und die Vorbereitung gegen potenziell betrügerische Aktivitäten beim Online-Dating und ermöglicht es Einzelpersonen, diese Beziehungen vorsichtiger und vernünftiger zu </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bewerten.</a:t>
            </a:r>
          </a:p>
          <a:p>
            <a:pPr marL="457200" marR="0" lvl="0" indent="-228600" algn="just" defTabSz="914400" rtl="0" eaLnBrk="1" fontAlgn="auto" latinLnBrk="0" hangingPunct="1">
              <a:lnSpc>
                <a:spcPct val="107000"/>
              </a:lnSpc>
              <a:spcBef>
                <a:spcPts val="1200"/>
              </a:spcBef>
              <a:spcAft>
                <a:spcPts val="800"/>
              </a:spcAft>
              <a:buClr>
                <a:srgbClr val="000000"/>
              </a:buClr>
              <a:buSzPts val="1400"/>
              <a:buFont typeface="Arial"/>
              <a:buNone/>
              <a:tabLst/>
              <a:defRPr/>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Detaillierte Anweisungen sind im Leitfaden für Ausbilder enthalten.</a:t>
            </a:r>
            <a:endParaRPr lang="de-AT"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Das Ziel dieser Aktivität ist es, die Lernenden dabei zu unterstützen, Sicherheitsmaßnahmen beim Online-Shopping zu erkennen und umzusetzen. Die Aktivität sollte damit beginnen, dass die TeilnehmerInnen aufgefordert werden,</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www.getsafeonline.org zu besuchen, und dann in den Bereich "Videos ansehen" zu navigieren, um das Video "Online-Shopping" auszuwählen. Nach Abschluss des Videos sollten die Lernenden angewiesen werden, zu www.easons.com zu</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gehen und die Website kritisch zu bewerten, indem sie bestimmte Fragen beantworten: Ob die Website eine Datenschutzrichtlinie anzeigt und ob sie eine Kontaktadresse angibt.</a:t>
            </a:r>
          </a:p>
          <a:p>
            <a:pPr algn="just">
              <a:lnSpc>
                <a:spcPct val="107000"/>
              </a:lnSpc>
              <a:spcBef>
                <a:spcPts val="1200"/>
              </a:spcBef>
              <a:spcAft>
                <a:spcPts val="800"/>
              </a:spcAft>
            </a:pPr>
            <a:endParaRPr lang="de-DE" sz="12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Diese Aktivität zielt darauf ab, die TeilnehmerInnen dazu zu ermutigen, sich mit Bildungsmaterialien zur Online-Sicherheit auseinanderzusetzen, und dann ihr Wissen praktisch anzuwenden, indem sie die Sicherheitsmaßnahmen und die</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Transparenz einer tatsächlichen Einkaufswebsite bewerten. Durch die Kombination theoretischer Einblicke aus dem Video mit einer praktischen Website-Bewertung können die Lernenden aktiv wesentliche Sicherheitsvorkehrungen beim</a:t>
            </a:r>
          </a:p>
          <a:p>
            <a:pPr algn="just">
              <a:lnSpc>
                <a:spcPct val="107000"/>
              </a:lnSpc>
              <a:spcBef>
                <a:spcPts val="1200"/>
              </a:spcBef>
              <a:spcAft>
                <a:spcPts val="800"/>
              </a:spcAft>
            </a:pPr>
            <a:r>
              <a:rPr lang="de-DE" sz="1200" dirty="0">
                <a:effectLst/>
                <a:latin typeface="Century Gothic" panose="020B0502020202020204" pitchFamily="34" charset="0"/>
                <a:ea typeface="Calibri" panose="020F0502020204030204" pitchFamily="34" charset="0"/>
                <a:cs typeface="Arial" panose="020B0604020202020204" pitchFamily="34" charset="0"/>
              </a:rPr>
              <a:t>Online-Shopping erkennen und identifizieren. Dieser Prozess ermöglicht ein praktisches Lernerlebnis und unterstreicht die Bedeutung von Datenschutzrichtlinien und Kontaktinformationen für ein sicheres Online-Shopping-Erlebnis.</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Konventionelle Zahlungsmethoden wie Bargeld und Kreditkarten können unter bestimmten Bedingungen und Konstellationen der Gesellschaft und der Umwelt nicht den bestmöglichen Nutzen bieten. Dieses Unterthema adressiert dies,</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indem es alternative Zahlungsmethoden vorgestellt werden:</a:t>
            </a:r>
          </a:p>
          <a:p>
            <a:pPr>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Digitale Geldbörsen</a:t>
            </a:r>
            <a:r>
              <a:rPr lang="de-AT" sz="1800" dirty="0">
                <a:effectLst/>
                <a:latin typeface="Century Gothic" panose="020B0502020202020204" pitchFamily="34" charset="0"/>
                <a:ea typeface="Times New Roman" panose="02020603050405020304" pitchFamily="18" charset="0"/>
              </a:rPr>
              <a:t>: Durch Vereinfachung von Online-Transaktionen und Beseitigung der Notwendigkeit von Bargeld und Papierrechnungen fördern diese elektronischen Karten ein papierloses Finanzsystem.</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Mobile Zahlungen</a:t>
            </a:r>
            <a:r>
              <a:rPr lang="de-AT" sz="1800" dirty="0">
                <a:effectLst/>
                <a:latin typeface="Century Gothic" panose="020B0502020202020204" pitchFamily="34" charset="0"/>
                <a:ea typeface="Times New Roman" panose="02020603050405020304" pitchFamily="18" charset="0"/>
              </a:rPr>
              <a:t>: Für eine Vielzahl von Dienstleistungen und Gütern übernehmen diese auf mobilen Geräten ausgeführten Dienste die Rolle herkömmlicher Zahlungsmethoden wie Bargeld oder Karten.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Kryptowährungen</a:t>
            </a:r>
            <a:r>
              <a:rPr lang="de-AT" sz="1800" dirty="0">
                <a:effectLst/>
                <a:latin typeface="Century Gothic" panose="020B0502020202020204" pitchFamily="34" charset="0"/>
                <a:ea typeface="Times New Roman" panose="02020603050405020304" pitchFamily="18" charset="0"/>
              </a:rPr>
              <a:t>: Mithilfe der Blockchain-Technologie ermöglichen dezentralisierte und sichere digitale Währungen Transaktionen ohne die Notwendigkeit von Zentralbanken. Die verringert möglicherweise die Abhängigkeit von etablierten Finanzinstituten.</a:t>
            </a: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800"/>
              </a:spcAft>
            </a:pPr>
            <a:endParaRPr lang="de-AT" sz="1800"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Alternative Zahlungsmethoden beziehen sich auf nicht traditionelle Arten der Durchführung finanzieller Transaktionen jenseits von Bargeld bzw. Kredit-/Debitkarten. Diese Methoden haben aufgrund ihrer Bequemlichkeit, Zugänglichkeit und</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oft ihrer Integration in digitale Plattformen an Popularität gewonnen. Prepaid-Karten, Banküberweisungen, digitale Geldbörsen, Kryptowährungen, Treueprogramme, lokale Karten und gestaffelte Zahlungsoptionen sind nur einige der</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Möglichkeiten, die in diese Kategorie fallen. Aufgrund ihrer Benutzerfreundlichkeit und Sicherheit wurde ihre Akzeptanz durch die Epidemie noch weiter beschleunigt.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690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Alternative Zahlungsmethoden beziehen sich auf verschiedene nicht-traditionelle Finanztransaktionsmethoden. </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Einige Beispiele für alternative Zahlungsmethoden sind:</a:t>
            </a:r>
          </a:p>
          <a:p>
            <a:pPr>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Prepaid-Karten</a:t>
            </a:r>
            <a:r>
              <a:rPr lang="de-AT" sz="1800" dirty="0">
                <a:effectLst/>
                <a:latin typeface="Century Gothic" panose="020B0502020202020204" pitchFamily="34" charset="0"/>
                <a:ea typeface="Times New Roman" panose="02020603050405020304" pitchFamily="18" charset="0"/>
              </a:rPr>
              <a:t>: Dies sind Karten, die mit einem bestimmten Geldbetrag vorab geladen sind und verwendet werden können, um Einkäufe zu tätigen, bis das Guthaben aufgebraucht ist.</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Banküberweisungen</a:t>
            </a:r>
            <a:r>
              <a:rPr lang="de-AT" sz="1800" dirty="0">
                <a:effectLst/>
                <a:latin typeface="Century Gothic" panose="020B0502020202020204" pitchFamily="34" charset="0"/>
                <a:ea typeface="Times New Roman" panose="02020603050405020304" pitchFamily="18" charset="0"/>
              </a:rPr>
              <a:t>: Diese Methode ermöglicht es VerbraucherInnen, Waren und Dienstleistungen online über direkte Online-Überweisungen von ihrem Bankkonto zu bezahlen.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Digitale Geldbörsen</a:t>
            </a:r>
            <a:r>
              <a:rPr lang="de-AT" sz="1800" dirty="0">
                <a:effectLst/>
                <a:latin typeface="Century Gothic" panose="020B0502020202020204" pitchFamily="34" charset="0"/>
                <a:ea typeface="Times New Roman" panose="02020603050405020304" pitchFamily="18" charset="0"/>
              </a:rPr>
              <a:t>: Dies sind Software- oder Hardwarelösungen, mit denen Benutzer elektronische Zahlungen tätigen können. Sie können verwendet werden, um mehrere Zahlungsmethoden wie Kreditkarten und Bankkonten zu speichern und Einkäufe online oder in Geschäften zu tätigen.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Kryptowährungen</a:t>
            </a:r>
            <a:r>
              <a:rPr lang="de-AT" sz="1800" dirty="0">
                <a:effectLst/>
                <a:latin typeface="Century Gothic" panose="020B0502020202020204" pitchFamily="34" charset="0"/>
                <a:ea typeface="Times New Roman" panose="02020603050405020304" pitchFamily="18" charset="0"/>
              </a:rPr>
              <a:t>: Dies sind digitale oder virtuelle Währungen, die Kryptographie zur Sicherheit verwenden und unabhängig von einer Zentralbank operieren. Sie können verwendet werden, um Einkäufe online oder in Geschäften zu tätigen, die sie als Zahlungsmittel akzeptieren.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Treueprogramme</a:t>
            </a:r>
            <a:r>
              <a:rPr lang="de-AT" sz="1800" dirty="0">
                <a:effectLst/>
                <a:latin typeface="Century Gothic" panose="020B0502020202020204" pitchFamily="34" charset="0"/>
                <a:ea typeface="Times New Roman" panose="02020603050405020304" pitchFamily="18" charset="0"/>
              </a:rPr>
              <a:t>: Diese Programme ermöglichen es Verbrauchern, Punkte oder Belohnungen für Einkäufe bei einem bestimmten Händler oder einer bestimmten Marke zu sammeln. Die Punkte oder Belohnungen können dann für Rabatte oder kostenlose Produkte eingelöst werden.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Lokale Karten</a:t>
            </a:r>
            <a:r>
              <a:rPr lang="de-AT" sz="1800" dirty="0">
                <a:effectLst/>
                <a:latin typeface="Century Gothic" panose="020B0502020202020204" pitchFamily="34" charset="0"/>
                <a:ea typeface="Times New Roman" panose="02020603050405020304" pitchFamily="18" charset="0"/>
              </a:rPr>
              <a:t>: Dies sind Kredit- oder Debitkarten, die von lokalen Banken oder Finanzinstituten ausgegeben werden und nur innerhalb eines bestimmten Landes oder einer Region verwendet werden können.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buFont typeface="Symbol" panose="05050102010706020507" pitchFamily="18" charset="2"/>
              <a:buChar char=""/>
            </a:pPr>
            <a:r>
              <a:rPr lang="de-AT" sz="1800" b="1" dirty="0">
                <a:effectLst/>
                <a:latin typeface="Century Gothic" panose="020B0502020202020204" pitchFamily="34" charset="0"/>
                <a:ea typeface="Times New Roman" panose="02020603050405020304" pitchFamily="18" charset="0"/>
              </a:rPr>
              <a:t>Verzögerte Zahlung und Ratenzahlungsoptionen</a:t>
            </a:r>
            <a:r>
              <a:rPr lang="de-AT" sz="1800" dirty="0">
                <a:effectLst/>
                <a:latin typeface="Century Gothic" panose="020B0502020202020204" pitchFamily="34" charset="0"/>
                <a:ea typeface="Times New Roman" panose="02020603050405020304" pitchFamily="18" charset="0"/>
              </a:rPr>
              <a:t>: Diese Optionen ermöglichen es Verbrauchern, die Zahlung für einen Kauf zu verzögern oder ihn in Raten über einen bestimmten Zeitraum zu bezahlen.</a:t>
            </a:r>
            <a:endParaRPr lang="de-AT" sz="1800" dirty="0">
              <a:effectLst/>
              <a:latin typeface="Times New Roman" panose="02020603050405020304" pitchFamily="18" charset="0"/>
              <a:ea typeface="Times New Roman" panose="02020603050405020304" pitchFamily="18" charset="0"/>
            </a:endParaRPr>
          </a:p>
          <a:p>
            <a:pPr algn="just"/>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9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200"/>
              </a:spcBef>
              <a:spcAft>
                <a:spcPts val="1200"/>
              </a:spcAft>
            </a:pPr>
            <a:r>
              <a:rPr lang="de-AT" sz="1800" b="1" u="sng"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Aktivität 1: </a:t>
            </a:r>
            <a:r>
              <a:rPr lang="de-AT"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Verschiedene Arten von alternativen Zahlungsmitteln</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Das Hauptziel dieser Aktivität besteht darin, den TeilnehmerInnen ein Handout zur Verfügung zu stellen, die eine Vielzahl verschiedener Zahlungsoptionen darstellt und erläutert. Für jede Methode wird eine kurze Beschreibung bereitgestellt,</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Prepaid-Karten, Banküberweisungen, digitale Geldbörsen, Kryptowährungen, Treueprogramme, lokale Karten und verzögerte Zahlungsoptionen umfasst. Das Ziel ist es, den TeilnehmerInnen ein grundlegendes Verständnis für</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verschiedene Zahlungsmethoden zu vermitteln, wobei die zahlreichen Vorteile, Funktionen und Situationen hervorgehoben werden, in denen jede Methode nützlich sein könnte. Am Ende der Aktivität sollten die TeilnehmerInnen ein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grundlegendes Verständnis für alternative Zahlungsoptionen haben und in der Lage sein, die möglichen Verwendungen und Vorteile jeder Methode in verschiedenen finanziellen Situationen zu bewerten.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endParaRPr lang="de-AT"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de-AT"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Schritt-für-Schritt-Anleitung</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571500" indent="-342900">
              <a:lnSpc>
                <a:spcPct val="107000"/>
              </a:lnSpc>
              <a:spcBef>
                <a:spcPts val="1200"/>
              </a:spcBef>
              <a:spcAft>
                <a:spcPts val="1200"/>
              </a:spcAft>
              <a:buAutoNum type="arabicPeriod"/>
            </a:pPr>
            <a:r>
              <a:rPr lang="de-AT" sz="1800" dirty="0">
                <a:effectLst/>
                <a:latin typeface="Century Gothic" panose="020B0502020202020204" pitchFamily="34" charset="0"/>
                <a:ea typeface="Calibri" panose="020F0502020204030204" pitchFamily="34" charset="0"/>
                <a:cs typeface="Arial" panose="020B0604020202020204" pitchFamily="34" charset="0"/>
              </a:rPr>
              <a:t>Verteilen Sie das </a:t>
            </a:r>
            <a:r>
              <a:rPr lang="de-AT" sz="1800" u="sng"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3"/>
              </a:rPr>
              <a:t>Handout</a:t>
            </a:r>
            <a:r>
              <a:rPr lang="de-AT" sz="1800" dirty="0">
                <a:effectLst/>
                <a:latin typeface="Century Gothic" panose="020B0502020202020204" pitchFamily="34" charset="0"/>
                <a:ea typeface="Calibri" panose="020F0502020204030204" pitchFamily="34" charset="0"/>
                <a:cs typeface="Arial" panose="020B0604020202020204" pitchFamily="34" charset="0"/>
              </a:rPr>
              <a:t> an die TeilnehmerInnen.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571500" indent="-342900">
              <a:lnSpc>
                <a:spcPct val="107000"/>
              </a:lnSpc>
              <a:spcBef>
                <a:spcPts val="1200"/>
              </a:spcBef>
              <a:spcAft>
                <a:spcPts val="1200"/>
              </a:spcAft>
              <a:buAutoNum type="arabicPeriod"/>
            </a:pPr>
            <a:r>
              <a:rPr lang="de-AT" sz="1800" dirty="0">
                <a:effectLst/>
                <a:latin typeface="Century Gothic" panose="020B0502020202020204" pitchFamily="34" charset="0"/>
                <a:ea typeface="Calibri" panose="020F0502020204030204" pitchFamily="34" charset="0"/>
                <a:cs typeface="Arial" panose="020B0604020202020204" pitchFamily="34" charset="0"/>
              </a:rPr>
              <a:t>Fragen Sie die TeilnehmerInnen, ob sie bereits eine dieser Zahlungsmethoden verwendet haben und falls ja, wie ihre Erfahrungen damit waren.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spcAft>
                <a:spcPts val="1200"/>
              </a:spcAft>
              <a:buFont typeface="+mj-lt"/>
              <a:buNone/>
            </a:pP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just">
              <a:spcAft>
                <a:spcPts val="1200"/>
              </a:spcAft>
              <a:buFont typeface="+mj-lt"/>
              <a:buNone/>
            </a:pP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de-AT" sz="1800" b="1" u="sng"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Aktivität 2: </a:t>
            </a:r>
            <a:r>
              <a:rPr lang="de-AT"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Vorteile und Nachteile </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Ziele dieser Aktivität bestehen darin, kritisches Denken zu fördern und die TeilnehmerInnen zur aktiven Teilnahme an der Abwägung der Vor- und Nachteile verschiedener Zahlungsoptionen zu ermutigen. Auf der Tafel oder dem</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Flipchart wird ein organisiertes Feld erstellt, das die Teilnahme an einem Gruppengespräch fördert. Das Ziel der Übung besteht darin, die Vor- und Nachteile verschiedener alternativer Zahlungsoptionen zu untersuchen und zu verstehen.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endParaRPr lang="de-AT" sz="18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Durch diese Übung können die Lernenden die Vorteile dieser Strategien identifizieren, darunter mehr Flexibilität, eine breitere Kundenbasis und mögliche Kosteneinsparungen für Unternehmen. Gleichzeitig denken sie über mögliche</a:t>
            </a:r>
          </a:p>
          <a:p>
            <a:pPr algn="just">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Nachteile nach, wie etwa die begrenzte Akzeptanz durch Unternehmen, die Notwendigkeit mehrerer Zahlungsoptionen und die unterschiedlichen Grade des Betrugsschutzes, den verschiedene Alternativen bieten. Die TeilnehmerInnen</a:t>
            </a:r>
          </a:p>
          <a:p>
            <a:pPr algn="just">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gewinnen durch diesen Vergleich ein Verständnis für die Komplexität alternativer Zahlungssysteme und die zu berücksichtigenden Faktoren.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endParaRPr lang="de-AT"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de-AT"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Schritt-für-Schritt-Anleitung</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1200"/>
              </a:spcBef>
              <a:spcAft>
                <a:spcPts val="800"/>
              </a:spcAft>
            </a:pPr>
            <a:r>
              <a:rPr lang="de-AT" sz="1800" i="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Bitten Sie die TeilnehmerInnen, ihre Gedanken zu den Vor- und Nachteilen der Verwendung alternativer Zahlungsmethoden zu teilen, und schreiben Sie sie auf die entsprechende Seite der Tafel (siehe obenstehende Beispiele).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Verwende hierfür das </a:t>
            </a:r>
            <a:r>
              <a:rPr lang="de-AT" sz="1800" u="sng" dirty="0">
                <a:solidFill>
                  <a:srgbClr val="0070C0"/>
                </a:solidFill>
                <a:effectLst/>
                <a:latin typeface="Century Gothic" panose="020B0502020202020204" pitchFamily="34" charset="0"/>
                <a:ea typeface="Calibri" panose="020F0502020204030204" pitchFamily="34" charset="0"/>
                <a:cs typeface="Arial" panose="020B0604020202020204" pitchFamily="34" charset="0"/>
                <a:hlinkClick r:id="rId4"/>
              </a:rPr>
              <a:t>Whiteboard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Anleitung für den Trainer: Vor- und Nachteile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Aspekte wie Sicherheit, Benutzerfreundlichkeit, Kosten, Verfügbarkeit und mögliche Anreize stehen häufig im Mittelpunkt von Diskussionen über die Vor- und Nachteile verschiedener alternativer Zahlungssysteme. Indem diese Faktoren gründlich</a:t>
            </a:r>
          </a:p>
          <a:p>
            <a:pPr>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untersucht werden, verfügen die Lernenden über das erforderliche Wissen, um die Vor- und Nachteile der Verwendung alternativer Zahlungsmethoden abzuwägen. Dieses Verständnis erleichtert fundierte Entscheidungen über ihre Anwendung in</a:t>
            </a:r>
          </a:p>
          <a:p>
            <a:pPr>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verschiedenen finanziellen Angelegenheiten.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Die Verwendung alternativer Zahlungsmethoden bietet mehrere Vorteile. KundInnen haben beim Einkaufen eine größere Auswahl und Freiheit. Durch die Nutzung ihrer bevorzugten Zahlungsmethode können sie Unternehmen auch dabei</a:t>
            </a:r>
          </a:p>
          <a:p>
            <a:pPr>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unterstützen, KundInnen aus der ganzen Welt zu bewerben. Darüber hinaus können Unternehmen durch die Verwendung anderer Zahlungsoptionen ihre Kosten für die Abwicklung von Kreditkartenzahlungen möglicherweise senken.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Dennoch können bei der Nutzung alternativer Zahlungsoptionen einige Nachteile auftreten. KundInnen müssen beispielsweise möglicherweise mehrere Zahlungsalternativen zur Verfügung haben, da nicht alle Unternehmen alle Arten alternativer</a:t>
            </a:r>
          </a:p>
          <a:p>
            <a:pPr algn="just">
              <a:lnSpc>
                <a:spcPct val="107000"/>
              </a:lnSpc>
              <a:spcBef>
                <a:spcPts val="1200"/>
              </a:spcBef>
              <a:spcAft>
                <a:spcPts val="800"/>
              </a:spcAft>
            </a:pPr>
            <a:r>
              <a:rPr lang="de-AT" sz="1800" i="1" dirty="0">
                <a:effectLst/>
                <a:latin typeface="Century Gothic" panose="020B0502020202020204" pitchFamily="34" charset="0"/>
                <a:ea typeface="Calibri" panose="020F0502020204030204" pitchFamily="34" charset="0"/>
                <a:cs typeface="Arial" panose="020B0604020202020204" pitchFamily="34" charset="0"/>
              </a:rPr>
              <a:t>Zahlungsmethoden akzeptieren. Darüber hinaus bieten nicht alle anderen Zahlungsoptionen den gleichen Grad an Betrugsschutz wie Kreditkarten.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spcAft>
                <a:spcPts val="1200"/>
              </a:spcAft>
              <a:buFont typeface="+mj-lt"/>
              <a:buNone/>
            </a:pP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just">
              <a:spcAft>
                <a:spcPts val="1200"/>
              </a:spcAft>
              <a:buFont typeface="+mj-lt"/>
              <a:buNone/>
            </a:pP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de-AT" sz="1800" b="1" u="sng"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Aktivität 3:</a:t>
            </a:r>
            <a:r>
              <a:rPr lang="de-AT"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 Sicherheit und Datenschutz bei der Verwendung alternativer Zahlungsmethoden.</a:t>
            </a: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Diese Aktivität zielt darauf ab, Datenschutz- und Sicherheitsbedenken im Zusammenhang mit der Nutzung alternativer Zahlungsmethoden anzusprechen. Sie erläutert die möglichen Gefahren bei der Verwendung verschiedener</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Zahlungsmethoden, darunter Betrug, Identitätsdiebstahl und Datenverletzungen. In der Diskussion wird die Bedeutung von präventiven Maßnahmen zur Verringerung dieser Risiken betont. Zu diesen präventiven Maßnahmen gehören das</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regelmäßige Überprüfen von Finanzauszügen auf Unregelmäßigkeiten, die Nutzung der Zwei-Faktor-Authentifizierung zum Schutz vor Kontenübernahmen und die Sicherstellung, dass Zahlungsempfänger legitim sind, bevor Geld überwiesen</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wird. Ziel ist es, VerbraucherInnen nützliche Taktiken zur Verringerung von Sicherheits- und Datenschutzproblemen bei der Nutzung anderer Zahlungsmethoden bereitzustellen.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200"/>
              </a:spcBef>
              <a:spcAft>
                <a:spcPts val="1200"/>
              </a:spcAft>
            </a:pPr>
            <a:endParaRPr lang="de-AT"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just">
              <a:lnSpc>
                <a:spcPct val="107000"/>
              </a:lnSpc>
              <a:spcBef>
                <a:spcPts val="200"/>
              </a:spcBef>
              <a:spcAft>
                <a:spcPts val="1200"/>
              </a:spcAft>
            </a:pPr>
            <a:r>
              <a:rPr lang="de-AT" sz="1800" b="1" i="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rPr>
              <a:t>Schritt-für-Schritt-Anleitung</a:t>
            </a:r>
            <a:endParaRPr lang="de-AT"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Diskutieren Sie die Sicherheits- und Datenschutzimplikationen bei der Verwendung alternativer Zahlungsmethoden, wie das Risiko von Betrug, Datenlecks und Identitätsdiebstahl.</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Fassen Sie die wichtigsten Punkte zusammen, die im Unterricht behandelt wurden, und betonen Sie die Bedeutung der sicheren und geschützten Verwendung alternativer Zahlungsmethoden.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Ermutigen Sie die TeilnehmerInnen, Fragen zu dem Thema zu stellen.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u="sng"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u="sng" dirty="0">
                <a:effectLst/>
                <a:latin typeface="Century Gothic" panose="020B0502020202020204" pitchFamily="34" charset="0"/>
                <a:ea typeface="Calibri" panose="020F0502020204030204" pitchFamily="34" charset="0"/>
                <a:cs typeface="Arial" panose="020B0604020202020204" pitchFamily="34" charset="0"/>
              </a:rPr>
              <a:t>Leitfaden für den Trainer: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Einführung alternativer Zahlungssysteme hängt von der Sicherheit und dem Schutz der Privatsphäre ab. Es ist entscheidend, die Sicherheit dieser Techniken zu gewährleisten, um sich gegen Identitätsdiebstahl, Betrug und Verstöße gegen</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persönliche Informationen zu schützen. Es ist wichtig, die Verschlüsselungs- und Sicherheitsprotokolle zu verstehen, die diese Zahlungsoptionen schützen.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Betrugsrisiko</a:t>
            </a:r>
            <a:r>
              <a:rPr lang="de-AT" sz="1800" dirty="0">
                <a:effectLst/>
                <a:latin typeface="Century Gothic" panose="020B0502020202020204" pitchFamily="34" charset="0"/>
                <a:ea typeface="Calibri" panose="020F0502020204030204" pitchFamily="34" charset="0"/>
                <a:cs typeface="Arial" panose="020B0604020202020204" pitchFamily="34" charset="0"/>
              </a:rPr>
              <a:t>: Alternative Zahlungsmethoden bieten neue Möglichkeiten für betrügerische Aktivitäten. Im Gegensatz zu traditionellen Zahlungssystemen können diese Methoden weniger strenge Sicherheitsmaßnahmen haben, was sie</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anfällig für unbefugte Transaktionen oder Kontenübernahmen macht. Benutzer müssen vorsichtig sein, wenn sie ihre Zahlungsinformationen teilen, und sich potenzieller Phishing-Versuche oder Betrugs bewusst sein.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Datenlecks</a:t>
            </a:r>
            <a:r>
              <a:rPr lang="de-AT" sz="1800" dirty="0">
                <a:effectLst/>
                <a:latin typeface="Century Gothic" panose="020B0502020202020204" pitchFamily="34" charset="0"/>
                <a:ea typeface="Calibri" panose="020F0502020204030204" pitchFamily="34" charset="0"/>
                <a:cs typeface="Arial" panose="020B0604020202020204" pitchFamily="34" charset="0"/>
              </a:rPr>
              <a:t>: Alternative Zahlungsplattformen speichern sensible Finanzinformationen, wie Kreditkartendaten oder Kontonummern. Im Falle eines Datenlecks könnten diese Informationen kompromittiert werden, was zu finanziellen Verlusten</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und Identitätsdiebstahl führen könnte. Unternehmen, die alternative Zahlungsdienste anbieten, müssen robuste Sicherheitsmaßnahmen priorisieren, um Benutzerdaten vor unbefugtem Zugriff oder Cyberangriffen zu schützen.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Identitätsdiebstahl</a:t>
            </a:r>
            <a:r>
              <a:rPr lang="de-AT" sz="1800" dirty="0">
                <a:effectLst/>
                <a:latin typeface="Century Gothic" panose="020B0502020202020204" pitchFamily="34" charset="0"/>
                <a:ea typeface="Calibri" panose="020F0502020204030204" pitchFamily="34" charset="0"/>
                <a:cs typeface="Arial" panose="020B0604020202020204" pitchFamily="34" charset="0"/>
              </a:rPr>
              <a:t>: Alternative Zahlungsmethoden erhöhen das Risiko von Identitätsdiebstahl, da sie oft von Benutzern persönliche Informationen anfordern, die für die Kontoerstellung und -verifizierung bereitgestellt werden müssen.</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Cyberkriminelle können Schwachstellen in diesen Systemen ausnutzen, um die Identitäten von Benutzern zu stehlen und betrügerische Aktivitäten durchzuführen. BenutzerInnen sollten beim Teilen persönlicher Informationen online</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vorsichtig sein und ihre Konten regelmäßig auf verdächtige Aktivitäten überwachen.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endParaRPr lang="de-AT" sz="1800"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BenutzerInnen können ihre Privatsphäre stärken, informierte Entscheidungen treffen und Vertrauen in die Verwendung dieser Technologien entwickeln, indem sie sich der Sicherheitsverfahren und Datenschutzrichtlinien bewusst sind, die mit</a:t>
            </a: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diesen Methoden verbunden sind. Das Unterkapitel zielt darauf ab, den TeilnehmerInnen jene Informationen zu geben, die sie benötigen, um die Sicherheits- und Datenschutzfunktionen mehrerer alternativer Zahlungsoptionen zu bewerten.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Diese Zahlungsmethoden bieten KundInnen mehr Auswahlmöglichkeiten und Flexibilität beim Einkaufen, aber es besteht die Möglichkeit, dass Betrug, Identitätsdiebstahl und Datenlecks auftreten.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entury Gothic" panose="020B0502020202020204" pitchFamily="34" charset="0"/>
                <a:ea typeface="Calibri" panose="020F0502020204030204" pitchFamily="34" charset="0"/>
                <a:cs typeface="Arial" panose="020B0604020202020204" pitchFamily="34" charset="0"/>
              </a:rPr>
              <a:t>Bei der Verwendung alternativer Zahlungsmethoden können KundInnen einige Sicherheitsmaßnahmen ergreifen, um diese Risiken zu verringern. Zum Beispiel sollten sie regelmäßig ihre Finanzauszüge überprüfen, um Unregelmäßigkeiten zu</a:t>
            </a:r>
          </a:p>
          <a:p>
            <a:r>
              <a:rPr lang="de-AT" sz="1800" dirty="0">
                <a:effectLst/>
                <a:latin typeface="Century Gothic" panose="020B0502020202020204" pitchFamily="34" charset="0"/>
                <a:ea typeface="Calibri" panose="020F0502020204030204" pitchFamily="34" charset="0"/>
                <a:cs typeface="Arial" panose="020B0604020202020204" pitchFamily="34" charset="0"/>
              </a:rPr>
              <a:t>entdecken. Darüber hinaus müssen sie die Zwei-Faktor-Authentifizierung aktivieren, um sich gegen Datendiebstahl zu schützen. KundInnen sollten auch vor dem Senden von Geld das Ziel ihrer Zahlung bestätigen.</a:t>
            </a:r>
            <a:endParaRPr lang="de-AT"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4" name="Google Shape;1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156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Dieses Modul hat den TeilnehmerInnen grundlegende Kenntnisse und praktische Fähigkeiten im Bereich Online-Sicherheit und Finanzkompetenz vermittelt. Durch die Aufbereitung der Themen wie Online-Sicherheitsrisiken, sicheres Online</a:t>
            </a:r>
          </a:p>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Shopping und alternative Zahlungsmethoden haben die TeilnehmerInnen Einblicke in die wirksame Sicherung persönlicher und finanzieller Informationen gewonnen. Das Modul zielt darauf ab, Einzelpersonen zu befähigen, informierte</a:t>
            </a:r>
          </a:p>
          <a:p>
            <a:pPr algn="just">
              <a:lnSpc>
                <a:spcPct val="107000"/>
              </a:lnSpc>
              <a:spcBef>
                <a:spcPts val="1200"/>
              </a:spcBef>
              <a:spcAft>
                <a:spcPts val="800"/>
              </a:spcAft>
            </a:pPr>
            <a:r>
              <a:rPr lang="de-DE" sz="1800" dirty="0">
                <a:effectLst/>
                <a:latin typeface="Century Gothic" panose="020B0502020202020204" pitchFamily="34" charset="0"/>
                <a:ea typeface="Calibri" panose="020F0502020204030204" pitchFamily="34" charset="0"/>
                <a:cs typeface="Arial" panose="020B0604020202020204" pitchFamily="34" charset="0"/>
              </a:rPr>
              <a:t>Entscheidungen zu treffen und sichere und nachhaltige finanzielle Praktiken im digitalen Zeitalter zu übernehmen.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8" name="Google Shape;6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de-DE" dirty="0"/>
              <a:t>Laut dem FBI tritt </a:t>
            </a:r>
            <a:r>
              <a:rPr lang="de-DE" b="1" dirty="0"/>
              <a:t>Identitätsdiebstahl</a:t>
            </a:r>
            <a:r>
              <a:rPr lang="de-DE" dirty="0"/>
              <a:t> dann auf, wenn jemand unrechtmäßig die persönlichen Informationen einer anderen Person (wie Name, Sozialversicherungsnummer, Kreditkartennummer oder Bankkontodetails) erlangt und</a:t>
            </a:r>
          </a:p>
          <a:p>
            <a:r>
              <a:rPr lang="de-DE" dirty="0"/>
              <a:t>verwendet, um Betrug oder andere Straftaten zu begehen.</a:t>
            </a:r>
          </a:p>
          <a:p>
            <a:endParaRPr lang="de-DE" dirty="0"/>
          </a:p>
          <a:p>
            <a:r>
              <a:rPr lang="de-DE" dirty="0"/>
              <a:t>Beispiele:</a:t>
            </a:r>
          </a:p>
          <a:p>
            <a:r>
              <a:rPr lang="de-DE" dirty="0"/>
              <a:t>•	Unbefugte Nutzung der Kreditkarten- oder Bankkontoinformationen einer anderen Person, um Einkäufe zu tätigen.</a:t>
            </a:r>
          </a:p>
          <a:p>
            <a:r>
              <a:rPr lang="de-DE" dirty="0"/>
              <a:t>•	Eröffnung neuer Kreditkonten oder Darlehen unter Verwendung der Identität einer anderen Person.</a:t>
            </a:r>
          </a:p>
          <a:p>
            <a:r>
              <a:rPr lang="de-DE" dirty="0"/>
              <a:t>•	Einreichung betrügerischer Steuererklärungen mit gestohlenen Sozialversicherungsnummern.</a:t>
            </a:r>
          </a:p>
          <a:p>
            <a:endParaRPr lang="de-DE" dirty="0"/>
          </a:p>
          <a:p>
            <a:r>
              <a:rPr lang="de-DE" b="1" dirty="0"/>
              <a:t>Betrügerische Transaktionen </a:t>
            </a:r>
            <a:r>
              <a:rPr lang="de-DE" dirty="0"/>
              <a:t>umfassen die unbefugte oder arglistige Erlangung, Nutzung oder Übertragung von Geldern, dem Eigentum oder anderen Vermögenswerten durch täuschende oder unehrliche Mittel.</a:t>
            </a:r>
          </a:p>
          <a:p>
            <a:endParaRPr lang="de-DE" dirty="0"/>
          </a:p>
          <a:p>
            <a:r>
              <a:rPr lang="de-DE" dirty="0"/>
              <a:t>Beispiele:</a:t>
            </a:r>
          </a:p>
          <a:p>
            <a:r>
              <a:rPr lang="de-DE" dirty="0"/>
              <a:t>•	Eine Betrügerin oder ein Betrüger, der sich als legitime Firmenvertretung ausgibt und Zahlungen für gefälschte Dienstleistungen oder Produkte fordert.</a:t>
            </a:r>
          </a:p>
          <a:p>
            <a:r>
              <a:rPr lang="de-DE" dirty="0"/>
              <a:t>•	Unbefugter Zugriff auf ein Bankkonto oder eine Kreditkarte, um unberechtigte Abhebungen oder Einkäufe zu tätigen.</a:t>
            </a:r>
          </a:p>
          <a:p>
            <a:r>
              <a:rPr lang="de-DE" dirty="0"/>
              <a:t>•	Falsche Rechnungsstellung oder Abrechnungsmethoden, bei denen Rechnungen für nie erbrachte Dienstleistungen versendet werden.</a:t>
            </a:r>
          </a:p>
          <a:p>
            <a:endParaRPr lang="de-DE" dirty="0"/>
          </a:p>
          <a:p>
            <a:r>
              <a:rPr lang="de-DE" b="1" dirty="0"/>
              <a:t>Cyber-Bedrohungen</a:t>
            </a:r>
            <a:r>
              <a:rPr lang="de-DE" dirty="0"/>
              <a:t> beziehen sich auf alle böswilligen Aktivitäten oder Ereignisse, die darauf abzielen, die Vertraulichkeit, Integrität oder Verfügbarkeit digitaler Informationen und Systeme zu gefährden.</a:t>
            </a:r>
          </a:p>
          <a:p>
            <a:endParaRPr lang="de-DE" dirty="0"/>
          </a:p>
          <a:p>
            <a:r>
              <a:rPr lang="de-DE" dirty="0"/>
              <a:t>Beispiele:</a:t>
            </a:r>
          </a:p>
          <a:p>
            <a:r>
              <a:rPr lang="de-DE" dirty="0"/>
              <a:t>•	Malware-Angriffe (z. B. Viren, Ransomware, Spyware), die Computersysteme oder Netzwerke infizieren und kompromittieren.</a:t>
            </a:r>
          </a:p>
          <a:p>
            <a:r>
              <a:rPr lang="de-DE" dirty="0"/>
              <a:t>•	Phishing-E-Mails oder </a:t>
            </a:r>
            <a:r>
              <a:rPr lang="de-DE" dirty="0" err="1"/>
              <a:t>Social</a:t>
            </a:r>
            <a:r>
              <a:rPr lang="de-DE" dirty="0"/>
              <a:t>-Engineering-Betrug, die darauf abzielen, Personen dazu zu bringen, sensible Informationen preiszugeben oder auf bösartige Links zu klicken.</a:t>
            </a:r>
          </a:p>
          <a:p>
            <a:r>
              <a:rPr lang="de-DE" dirty="0"/>
              <a:t>•	Datenlecks, bei denen unbefugte Parteien Zugriff auf sensible Informationen in Datenbanken oder auf Servern erhalten.</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50000"/>
              </a:lnSpc>
              <a:spcBef>
                <a:spcPts val="1200"/>
              </a:spcBef>
              <a:spcAft>
                <a:spcPts val="800"/>
              </a:spcAft>
            </a:pPr>
            <a:r>
              <a:rPr lang="en-GB" sz="1200" u="none" dirty="0">
                <a:effectLst/>
                <a:latin typeface="Century Gothic" panose="020B0502020202020204" pitchFamily="34" charset="0"/>
                <a:ea typeface="Calibri" panose="020F0502020204030204" pitchFamily="34" charset="0"/>
                <a:cs typeface="Arial" panose="020B0604020202020204" pitchFamily="34" charset="0"/>
              </a:rPr>
              <a:t>Zu den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Risiken</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gehören</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sowohl</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finanzielle</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als</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auch</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emotionale</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r>
              <a:rPr lang="en-GB" sz="1200" u="none" dirty="0" err="1">
                <a:effectLst/>
                <a:latin typeface="Century Gothic" panose="020B0502020202020204" pitchFamily="34" charset="0"/>
                <a:ea typeface="Calibri" panose="020F0502020204030204" pitchFamily="34" charset="0"/>
                <a:cs typeface="Arial" panose="020B0604020202020204" pitchFamily="34" charset="0"/>
              </a:rPr>
              <a:t>Auswirkungen</a:t>
            </a:r>
            <a:r>
              <a:rPr lang="en-GB" sz="1200" u="none" dirty="0">
                <a:effectLst/>
                <a:latin typeface="Century Gothic" panose="020B0502020202020204" pitchFamily="34" charset="0"/>
                <a:ea typeface="Calibri" panose="020F0502020204030204" pitchFamily="34" charset="0"/>
                <a:cs typeface="Arial" panose="020B0604020202020204" pitchFamily="34" charset="0"/>
              </a:rPr>
              <a:t>. </a:t>
            </a:r>
            <a:endParaRPr lang="en-US" sz="1200" u="none"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endParaRPr lang="en-US" sz="1200" u="none"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de-DE" sz="1200" b="1" u="none" dirty="0">
                <a:effectLst/>
                <a:latin typeface="Century Gothic" panose="020B0502020202020204" pitchFamily="34" charset="0"/>
                <a:ea typeface="Calibri" panose="020F0502020204030204" pitchFamily="34" charset="0"/>
                <a:cs typeface="Arial" panose="020B0604020202020204" pitchFamily="34" charset="0"/>
              </a:rPr>
              <a:t>Finanzieller Schaden:</a:t>
            </a:r>
          </a:p>
          <a:p>
            <a:pPr algn="just">
              <a:lnSpc>
                <a:spcPct val="150000"/>
              </a:lnSpc>
              <a:spcBef>
                <a:spcPts val="1200"/>
              </a:spcBef>
              <a:spcAft>
                <a:spcPts val="800"/>
              </a:spcAft>
            </a:pPr>
            <a:r>
              <a:rPr lang="de-DE" sz="1200" u="none" dirty="0">
                <a:effectLst/>
                <a:latin typeface="Century Gothic" panose="020B0502020202020204" pitchFamily="34" charset="0"/>
                <a:ea typeface="Calibri" panose="020F0502020204030204" pitchFamily="34" charset="0"/>
                <a:cs typeface="Arial" panose="020B0604020202020204" pitchFamily="34" charset="0"/>
              </a:rPr>
              <a:t>1.	</a:t>
            </a:r>
            <a:r>
              <a:rPr lang="de-DE" sz="1200" b="1" u="none" dirty="0">
                <a:effectLst/>
                <a:latin typeface="Century Gothic" panose="020B0502020202020204" pitchFamily="34" charset="0"/>
                <a:ea typeface="Calibri" panose="020F0502020204030204" pitchFamily="34" charset="0"/>
                <a:cs typeface="Arial" panose="020B0604020202020204" pitchFamily="34" charset="0"/>
              </a:rPr>
              <a:t>Identitätsdiebstahl</a:t>
            </a:r>
            <a:r>
              <a:rPr lang="de-DE" sz="1200" u="none" dirty="0">
                <a:effectLst/>
                <a:latin typeface="Century Gothic" panose="020B0502020202020204" pitchFamily="34" charset="0"/>
                <a:ea typeface="Calibri" panose="020F0502020204030204" pitchFamily="34" charset="0"/>
                <a:cs typeface="Arial" panose="020B0604020202020204" pitchFamily="34" charset="0"/>
              </a:rPr>
              <a:t>: Die Opfer von Identitätsdiebstahl können </a:t>
            </a:r>
            <a:r>
              <a:rPr lang="de-DE" sz="1200" u="none" dirty="0" err="1">
                <a:effectLst/>
                <a:latin typeface="Century Gothic" panose="020B0502020202020204" pitchFamily="34" charset="0"/>
                <a:ea typeface="Calibri" panose="020F0502020204030204" pitchFamily="34" charset="0"/>
                <a:cs typeface="Arial" panose="020B0604020202020204" pitchFamily="34" charset="0"/>
              </a:rPr>
              <a:t>erheblilche</a:t>
            </a:r>
            <a:r>
              <a:rPr lang="de-DE" sz="1200" u="none" dirty="0">
                <a:effectLst/>
                <a:latin typeface="Century Gothic" panose="020B0502020202020204" pitchFamily="34" charset="0"/>
                <a:ea typeface="Calibri" panose="020F0502020204030204" pitchFamily="34" charset="0"/>
                <a:cs typeface="Arial" panose="020B0604020202020204" pitchFamily="34" charset="0"/>
              </a:rPr>
              <a:t> finanzielle Verluste durch unbefugte Transaktionen, betrügerische Kredite oder Belastungen auf ihren Konten erleiden. Sie können auch Kosten für Dienste zur Lösung von Identitätsdiebstahl und Anwaltsgebühren haben.</a:t>
            </a:r>
          </a:p>
          <a:p>
            <a:pPr algn="just">
              <a:lnSpc>
                <a:spcPct val="150000"/>
              </a:lnSpc>
              <a:spcBef>
                <a:spcPts val="1200"/>
              </a:spcBef>
              <a:spcAft>
                <a:spcPts val="800"/>
              </a:spcAft>
            </a:pPr>
            <a:r>
              <a:rPr lang="de-DE" sz="1200" u="none" dirty="0">
                <a:effectLst/>
                <a:latin typeface="Century Gothic" panose="020B0502020202020204" pitchFamily="34" charset="0"/>
                <a:ea typeface="Calibri" panose="020F0502020204030204" pitchFamily="34" charset="0"/>
                <a:cs typeface="Arial" panose="020B0604020202020204" pitchFamily="34" charset="0"/>
              </a:rPr>
              <a:t>2.	</a:t>
            </a:r>
            <a:r>
              <a:rPr lang="de-DE" sz="1200" b="1" u="none" dirty="0">
                <a:effectLst/>
                <a:latin typeface="Century Gothic" panose="020B0502020202020204" pitchFamily="34" charset="0"/>
                <a:ea typeface="Calibri" panose="020F0502020204030204" pitchFamily="34" charset="0"/>
                <a:cs typeface="Arial" panose="020B0604020202020204" pitchFamily="34" charset="0"/>
              </a:rPr>
              <a:t>Betrügerische Transaktionen</a:t>
            </a:r>
            <a:r>
              <a:rPr lang="de-DE" sz="1200" u="none" dirty="0">
                <a:effectLst/>
                <a:latin typeface="Century Gothic" panose="020B0502020202020204" pitchFamily="34" charset="0"/>
                <a:ea typeface="Calibri" panose="020F0502020204030204" pitchFamily="34" charset="0"/>
                <a:cs typeface="Arial" panose="020B0604020202020204" pitchFamily="34" charset="0"/>
              </a:rPr>
              <a:t>: Betroffene von betrügerischen Transaktionen können finanzielle Verluste in direkter Art &amp; Weise erleiden, wenn Geld abgehoben oder unbefugte Belastungen auf ihren Konten vorgenommen werden. Indirekte finanzielle Auswirkungen können Überziehungsgebühren oder Gebühren für geplatzte Schecks umfassen.</a:t>
            </a:r>
          </a:p>
          <a:p>
            <a:pPr algn="just">
              <a:lnSpc>
                <a:spcPct val="150000"/>
              </a:lnSpc>
              <a:spcBef>
                <a:spcPts val="1200"/>
              </a:spcBef>
              <a:spcAft>
                <a:spcPts val="800"/>
              </a:spcAft>
              <a:buAutoNum type="arabicPeriod" startAt="3"/>
            </a:pPr>
            <a:r>
              <a:rPr lang="de-DE" sz="1200" b="1" u="none" dirty="0">
                <a:effectLst/>
                <a:latin typeface="Century Gothic" panose="020B0502020202020204" pitchFamily="34" charset="0"/>
                <a:ea typeface="Calibri" panose="020F0502020204030204" pitchFamily="34" charset="0"/>
                <a:cs typeface="Arial" panose="020B0604020202020204" pitchFamily="34" charset="0"/>
              </a:rPr>
              <a:t>Cyber-Bedrohungen</a:t>
            </a:r>
            <a:r>
              <a:rPr lang="de-DE" sz="1200" u="none" dirty="0">
                <a:effectLst/>
                <a:latin typeface="Century Gothic" panose="020B0502020202020204" pitchFamily="34" charset="0"/>
                <a:ea typeface="Calibri" panose="020F0502020204030204" pitchFamily="34" charset="0"/>
                <a:cs typeface="Arial" panose="020B0604020202020204" pitchFamily="34" charset="0"/>
              </a:rPr>
              <a:t>: Die Opfer von Cyber-Bedrohungen können finanzielle Verluste erleiden, wenn ihre finanziellen Informationen gestohlen werden, Lösegeldzahlungen für den Zugang zu verschlüsselten Daten erforderlich sind oder Kosten für die Wiederherstellung nach Datenlecks anfallen, wie z.B. forensische Untersuchungen, regulatorische Geldstrafen oder Entschädigungen für Kunden.</a:t>
            </a:r>
          </a:p>
          <a:p>
            <a:pPr algn="just">
              <a:lnSpc>
                <a:spcPct val="150000"/>
              </a:lnSpc>
              <a:spcBef>
                <a:spcPts val="1200"/>
              </a:spcBef>
              <a:spcAft>
                <a:spcPts val="800"/>
              </a:spcAft>
              <a:buAutoNum type="arabicPeriod" startAt="3"/>
            </a:pPr>
            <a:endParaRPr lang="de-DE" sz="1200" u="none"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de-DE" sz="1200" b="1" u="none" dirty="0">
                <a:effectLst/>
                <a:latin typeface="Century Gothic" panose="020B0502020202020204" pitchFamily="34" charset="0"/>
                <a:ea typeface="Calibri" panose="020F0502020204030204" pitchFamily="34" charset="0"/>
                <a:cs typeface="Arial" panose="020B0604020202020204" pitchFamily="34" charset="0"/>
              </a:rPr>
              <a:t>Emotionaler Schaden:</a:t>
            </a:r>
          </a:p>
          <a:p>
            <a:pPr algn="just">
              <a:lnSpc>
                <a:spcPct val="150000"/>
              </a:lnSpc>
              <a:spcBef>
                <a:spcPts val="1200"/>
              </a:spcBef>
              <a:spcAft>
                <a:spcPts val="800"/>
              </a:spcAft>
            </a:pPr>
            <a:r>
              <a:rPr lang="de-DE" sz="1200" u="none" dirty="0">
                <a:effectLst/>
                <a:latin typeface="Century Gothic" panose="020B0502020202020204" pitchFamily="34" charset="0"/>
                <a:ea typeface="Calibri" panose="020F0502020204030204" pitchFamily="34" charset="0"/>
                <a:cs typeface="Arial" panose="020B0604020202020204" pitchFamily="34" charset="0"/>
              </a:rPr>
              <a:t>1.	</a:t>
            </a:r>
            <a:r>
              <a:rPr lang="de-DE" sz="1200" b="1" u="none" dirty="0">
                <a:effectLst/>
                <a:latin typeface="Century Gothic" panose="020B0502020202020204" pitchFamily="34" charset="0"/>
                <a:ea typeface="Calibri" panose="020F0502020204030204" pitchFamily="34" charset="0"/>
                <a:cs typeface="Arial" panose="020B0604020202020204" pitchFamily="34" charset="0"/>
              </a:rPr>
              <a:t>Identitätsdiebstahl</a:t>
            </a:r>
            <a:r>
              <a:rPr lang="de-DE" sz="1200" u="none" dirty="0">
                <a:effectLst/>
                <a:latin typeface="Century Gothic" panose="020B0502020202020204" pitchFamily="34" charset="0"/>
                <a:ea typeface="Calibri" panose="020F0502020204030204" pitchFamily="34" charset="0"/>
                <a:cs typeface="Arial" panose="020B0604020202020204" pitchFamily="34" charset="0"/>
              </a:rPr>
              <a:t>: Der emotionale Schaden durch Identitätsdiebstahl kann erheblich sein und Gefühle von Verletzung, Angst und Hilflosigkeit hervorrufen. Opfer können Stress und Frustration erleben, während sie den Diebstahl melden, betrügerische Belastungen bestreiten und ihre Identität wiederherstellen.</a:t>
            </a:r>
          </a:p>
          <a:p>
            <a:pPr algn="just">
              <a:lnSpc>
                <a:spcPct val="150000"/>
              </a:lnSpc>
              <a:spcBef>
                <a:spcPts val="1200"/>
              </a:spcBef>
              <a:spcAft>
                <a:spcPts val="800"/>
              </a:spcAft>
            </a:pPr>
            <a:r>
              <a:rPr lang="de-DE" sz="1200" u="none" dirty="0">
                <a:effectLst/>
                <a:latin typeface="Century Gothic" panose="020B0502020202020204" pitchFamily="34" charset="0"/>
                <a:ea typeface="Calibri" panose="020F0502020204030204" pitchFamily="34" charset="0"/>
                <a:cs typeface="Arial" panose="020B0604020202020204" pitchFamily="34" charset="0"/>
              </a:rPr>
              <a:t>2.	</a:t>
            </a:r>
            <a:r>
              <a:rPr lang="de-DE" sz="1200" b="1" u="none" dirty="0">
                <a:effectLst/>
                <a:latin typeface="Century Gothic" panose="020B0502020202020204" pitchFamily="34" charset="0"/>
                <a:ea typeface="Calibri" panose="020F0502020204030204" pitchFamily="34" charset="0"/>
                <a:cs typeface="Arial" panose="020B0604020202020204" pitchFamily="34" charset="0"/>
              </a:rPr>
              <a:t>Betrügerische Transaktionen</a:t>
            </a:r>
            <a:r>
              <a:rPr lang="de-DE" sz="1200" u="none" dirty="0">
                <a:effectLst/>
                <a:latin typeface="Century Gothic" panose="020B0502020202020204" pitchFamily="34" charset="0"/>
                <a:ea typeface="Calibri" panose="020F0502020204030204" pitchFamily="34" charset="0"/>
                <a:cs typeface="Arial" panose="020B0604020202020204" pitchFamily="34" charset="0"/>
              </a:rPr>
              <a:t>: Personen, die von betrügerischen Transaktionen betroffen sind, können Gefühle des Verrats und der Verwundbarkeit erfahren, insbesondere wenn der Betrug durch eine vertrauenswürdige Person begangen wurde. Sie können auch das Gefühl haben, die Kontrolle über ihre finanzielle Sicherheit und Privatsphäre verloren zu haben.</a:t>
            </a:r>
          </a:p>
          <a:p>
            <a:pPr algn="just">
              <a:lnSpc>
                <a:spcPct val="150000"/>
              </a:lnSpc>
              <a:spcBef>
                <a:spcPts val="1200"/>
              </a:spcBef>
              <a:spcAft>
                <a:spcPts val="800"/>
              </a:spcAft>
            </a:pPr>
            <a:r>
              <a:rPr lang="de-DE" sz="1200" u="none" dirty="0">
                <a:effectLst/>
                <a:latin typeface="Century Gothic" panose="020B0502020202020204" pitchFamily="34" charset="0"/>
                <a:ea typeface="Calibri" panose="020F0502020204030204" pitchFamily="34" charset="0"/>
                <a:cs typeface="Arial" panose="020B0604020202020204" pitchFamily="34" charset="0"/>
              </a:rPr>
              <a:t>3.	</a:t>
            </a:r>
            <a:r>
              <a:rPr lang="de-DE" sz="1200" b="1" u="none" dirty="0">
                <a:effectLst/>
                <a:latin typeface="Century Gothic" panose="020B0502020202020204" pitchFamily="34" charset="0"/>
                <a:ea typeface="Calibri" panose="020F0502020204030204" pitchFamily="34" charset="0"/>
                <a:cs typeface="Arial" panose="020B0604020202020204" pitchFamily="34" charset="0"/>
              </a:rPr>
              <a:t>Cyber-Bedrohungen</a:t>
            </a:r>
            <a:r>
              <a:rPr lang="de-DE" sz="1200" u="none" dirty="0">
                <a:effectLst/>
                <a:latin typeface="Century Gothic" panose="020B0502020202020204" pitchFamily="34" charset="0"/>
                <a:ea typeface="Calibri" panose="020F0502020204030204" pitchFamily="34" charset="0"/>
                <a:cs typeface="Arial" panose="020B0604020202020204" pitchFamily="34" charset="0"/>
              </a:rPr>
              <a:t>: Opfer von Cyber-Bedrohungen können Angst, Besorgnis und Misstrauen gegenüber der Sicherheit ihrer persönlichen Informationen und Online-Aktivitäten empfinden. Sie können auch ein Gefühl der Verwundbarkeit und Frustration über den wahrgenommenen Mangel an Kontrolle über ihre digitale Privatsphäre und Sicherheit haben.</a:t>
            </a:r>
          </a:p>
          <a:p>
            <a:pPr algn="just">
              <a:lnSpc>
                <a:spcPct val="150000"/>
              </a:lnSpc>
              <a:spcBef>
                <a:spcPts val="1200"/>
              </a:spcBef>
              <a:spcAft>
                <a:spcPts val="800"/>
              </a:spcAft>
            </a:pPr>
            <a:endParaRPr lang="en-GB" sz="1200" u="none" dirty="0">
              <a:effectLst/>
              <a:latin typeface="Century Gothic" panose="020B0502020202020204" pitchFamily="34" charset="0"/>
              <a:ea typeface="Calibri" panose="020F0502020204030204" pitchFamily="34" charset="0"/>
              <a:cs typeface="Arial" panose="020B0604020202020204" pitchFamily="34"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1200"/>
              </a:spcAft>
            </a:pPr>
            <a:r>
              <a:rPr lang="de-AT" sz="1800" b="1" dirty="0">
                <a:solidFill>
                  <a:srgbClr val="1F3763"/>
                </a:solidFill>
                <a:effectLst/>
                <a:latin typeface="Century Gothic" panose="020B0502020202020204" pitchFamily="34" charset="0"/>
                <a:ea typeface="Times New Roman" panose="02020603050405020304" pitchFamily="18" charset="0"/>
                <a:cs typeface="Times New Roman" panose="02020603050405020304" pitchFamily="18" charset="0"/>
              </a:rPr>
              <a:t>Aktivität: Gruppendiskussion über kürzlich begangene Sicherheitsverletzungen und ihre Auswirkungen auf Einzelpersonen und Organisationen</a:t>
            </a:r>
          </a:p>
          <a:p>
            <a:pPr algn="just">
              <a:lnSpc>
                <a:spcPct val="107000"/>
              </a:lnSpc>
              <a:spcBef>
                <a:spcPts val="1200"/>
              </a:spcBef>
              <a:spcAft>
                <a:spcPts val="1200"/>
              </a:spcAft>
            </a:pPr>
            <a:endParaRPr lang="de-AT"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Diese Aktivität zielt darauf ab, aktuelle Sicherheitsverletzungen und deren Auswirkungen auf Einzelpersonen und Organisationen zu analysieren und zu diskutieren. Zusätzlich sollen die finanziellen und emotionalen Folgen, die daraus</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gewonnenen Erkenntnisse und Präventionsstrategien erörtert werden.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Hier finden Sie eine Schritt-für-Schritt-Anleitung: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Teilen Sie die TeilnehmerInnen in kleine Gruppen von 4-6 Mitgliedern auf.</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Weisen Sie jeder Gruppe eine aktuelle Fallstudie oder einen Nachrichtenartikel über eine Sicherheitsverletzung zur Analyse zu. Beispiele umfassen Datenlecks bei großen Unternehmen, Ransomware-Angriffe auf Gesundheitsorganisationen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oder Phishing-Betrug, die auf Einzelpersonen abzielen.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folgenden Beispiele können hierbei werden:</a:t>
            </a: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u="sng" dirty="0">
                <a:effectLst/>
                <a:latin typeface="Century Gothic" panose="020B0502020202020204" pitchFamily="34" charset="0"/>
                <a:ea typeface="Calibri" panose="020F0502020204030204" pitchFamily="34" charset="0"/>
                <a:cs typeface="Arial" panose="020B0604020202020204" pitchFamily="34" charset="0"/>
              </a:rPr>
              <a:t>Datenlecks bei großen Unternehmen: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CAM4-Datenleck (März 2020):</a:t>
            </a:r>
            <a:r>
              <a:rPr lang="de-AT" sz="1800" dirty="0">
                <a:effectLst/>
                <a:latin typeface="Century Gothic" panose="020B0502020202020204" pitchFamily="34" charset="0"/>
                <a:ea typeface="Calibri" panose="020F0502020204030204" pitchFamily="34" charset="0"/>
                <a:cs typeface="Arial" panose="020B0604020202020204" pitchFamily="34" charset="0"/>
              </a:rPr>
              <a:t> Die Elasticsearch-Datenbank der Adult-Video-Streaming-Website CAM4 wurde gehackt, wodurch über 10 Milliarden Datensätze offengelegt wurden. Zu den gestohlenen Daten gehörten vollständige Namen,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E-Mail-Adressen, sexuelle Orientierung, Chat-Transkripte, E-Mail-Korrespondenz-Transkripte, Passwort-Hashes, IP-Adressen und Zahlungsprotokolle.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Yahoo-Datenleck (Oktober 2017):</a:t>
            </a:r>
            <a:r>
              <a:rPr lang="de-AT" sz="1800" dirty="0">
                <a:effectLst/>
                <a:latin typeface="Century Gothic" panose="020B0502020202020204" pitchFamily="34" charset="0"/>
                <a:ea typeface="Calibri" panose="020F0502020204030204" pitchFamily="34" charset="0"/>
                <a:cs typeface="Arial" panose="020B0604020202020204" pitchFamily="34" charset="0"/>
              </a:rPr>
              <a:t> Yahoo gab bekannt, dass im August 2013 ein Datenleck 3 Milliarden Konten kompromittiert hatte. Der Vorfall wurde erstmals gemeldet, als Yahoo in Verhandlungen über den Verkauf an Verizon stand.</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err="1">
                <a:effectLst/>
                <a:latin typeface="Century Gothic" panose="020B0502020202020204" pitchFamily="34" charset="0"/>
                <a:ea typeface="Calibri" panose="020F0502020204030204" pitchFamily="34" charset="0"/>
                <a:cs typeface="Arial" panose="020B0604020202020204" pitchFamily="34" charset="0"/>
              </a:rPr>
              <a:t>Aadhaar</a:t>
            </a:r>
            <a:r>
              <a:rPr lang="de-AT" sz="1800" b="1" dirty="0">
                <a:effectLst/>
                <a:latin typeface="Century Gothic" panose="020B0502020202020204" pitchFamily="34" charset="0"/>
                <a:ea typeface="Calibri" panose="020F0502020204030204" pitchFamily="34" charset="0"/>
                <a:cs typeface="Arial" panose="020B0604020202020204" pitchFamily="34" charset="0"/>
              </a:rPr>
              <a:t>-Datenleck (März 2018):</a:t>
            </a:r>
            <a:r>
              <a:rPr lang="de-AT" sz="1800" dirty="0">
                <a:effectLst/>
                <a:latin typeface="Century Gothic" panose="020B0502020202020204" pitchFamily="34" charset="0"/>
                <a:ea typeface="Calibri" panose="020F0502020204030204" pitchFamily="34" charset="0"/>
                <a:cs typeface="Arial" panose="020B0604020202020204" pitchFamily="34" charset="0"/>
              </a:rPr>
              <a:t> Die persönlichen Daten von mehr als einer Milliarde Bürger in Indien, die in der weltweit größten biometrischen Datenbank gespeichert sind, konnten online gekauft werden.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u="sng" dirty="0">
                <a:effectLst/>
                <a:latin typeface="Century Gothic" panose="020B0502020202020204" pitchFamily="34" charset="0"/>
                <a:ea typeface="Calibri" panose="020F0502020204030204" pitchFamily="34" charset="0"/>
                <a:cs typeface="Arial" panose="020B0604020202020204" pitchFamily="34" charset="0"/>
              </a:rPr>
              <a:t>Ransomware-Angriffe auf Gesundheitsorganisationen: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University </a:t>
            </a:r>
            <a:r>
              <a:rPr lang="de-AT" sz="1800" b="1" dirty="0" err="1">
                <a:effectLst/>
                <a:latin typeface="Century Gothic" panose="020B0502020202020204" pitchFamily="34" charset="0"/>
                <a:ea typeface="Calibri" panose="020F0502020204030204" pitchFamily="34" charset="0"/>
                <a:cs typeface="Arial" panose="020B0604020202020204" pitchFamily="34" charset="0"/>
              </a:rPr>
              <a:t>of</a:t>
            </a:r>
            <a:r>
              <a:rPr lang="de-AT" sz="1800" b="1" dirty="0">
                <a:effectLst/>
                <a:latin typeface="Century Gothic" panose="020B0502020202020204" pitchFamily="34" charset="0"/>
                <a:ea typeface="Calibri" panose="020F0502020204030204" pitchFamily="34" charset="0"/>
                <a:cs typeface="Arial" panose="020B0604020202020204" pitchFamily="34" charset="0"/>
              </a:rPr>
              <a:t> Vermont (UVM) Medical Center (Oktober 2020):</a:t>
            </a:r>
            <a:r>
              <a:rPr lang="de-AT" sz="1800" dirty="0">
                <a:effectLst/>
                <a:latin typeface="Century Gothic" panose="020B0502020202020204" pitchFamily="34" charset="0"/>
                <a:ea typeface="Calibri" panose="020F0502020204030204" pitchFamily="34" charset="0"/>
                <a:cs typeface="Arial" panose="020B0604020202020204" pitchFamily="34" charset="0"/>
              </a:rPr>
              <a:t> Mitarbeiter des UVM Medical Center konnten fast einen Monat lang keine elektronischen Gesundheitsakten (EHRs), Lohnabrechnungsprogramme und andere wichtige</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digitale Werkzeuge nutzen. Viele Operationen mussten verschoben werden, und Krebspatienten mussten zur Strahlenbehandlung woanders hingehen.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Inova Health System:</a:t>
            </a:r>
            <a:r>
              <a:rPr lang="de-AT" sz="1800" dirty="0">
                <a:effectLst/>
                <a:latin typeface="Century Gothic" panose="020B0502020202020204" pitchFamily="34" charset="0"/>
                <a:ea typeface="Calibri" panose="020F0502020204030204" pitchFamily="34" charset="0"/>
                <a:cs typeface="Arial" panose="020B0604020202020204" pitchFamily="34" charset="0"/>
              </a:rPr>
              <a:t> Das Inova Health System war einer der Gesundheitsdienstleister, das Opfer eines Ransomware-Angriffs wurde.</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u="sng" dirty="0">
                <a:effectLst/>
                <a:latin typeface="Century Gothic" panose="020B0502020202020204" pitchFamily="34" charset="0"/>
                <a:ea typeface="Calibri" panose="020F0502020204030204" pitchFamily="34" charset="0"/>
                <a:cs typeface="Arial" panose="020B0604020202020204" pitchFamily="34" charset="0"/>
              </a:rPr>
              <a:t>Phishing-Betrug, die auf Einzelpersonen abzielen: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u="sng" dirty="0">
                <a:effectLst/>
                <a:latin typeface="Century Gothic" panose="020B0502020202020204" pitchFamily="34" charset="0"/>
                <a:ea typeface="Calibri" panose="020F0502020204030204" pitchFamily="34" charset="0"/>
                <a:cs typeface="Arial" panose="020B0604020202020204" pitchFamily="34" charset="0"/>
              </a:rPr>
              <a:t>Spear-Phishing</a:t>
            </a:r>
            <a:r>
              <a:rPr lang="de-AT" sz="1800" dirty="0">
                <a:effectLst/>
                <a:latin typeface="Century Gothic" panose="020B0502020202020204" pitchFamily="34" charset="0"/>
                <a:ea typeface="Calibri" panose="020F0502020204030204" pitchFamily="34" charset="0"/>
                <a:cs typeface="Arial" panose="020B0604020202020204" pitchFamily="34" charset="0"/>
              </a:rPr>
              <a:t>: Dies ist eine gezielte Phishing-Methode, bei der Cyberkriminelle Informationen stehlen, indem sie sich als vertrauenswürdige Quelle ausgeben.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u="sng" dirty="0">
                <a:effectLst/>
                <a:latin typeface="Century Gothic" panose="020B0502020202020204" pitchFamily="34" charset="0"/>
                <a:ea typeface="Calibri" panose="020F0502020204030204" pitchFamily="34" charset="0"/>
                <a:cs typeface="Arial" panose="020B0604020202020204" pitchFamily="34" charset="0"/>
              </a:rPr>
              <a:t>HTTPS-Phishing:</a:t>
            </a:r>
            <a:r>
              <a:rPr lang="de-AT" sz="1800" dirty="0">
                <a:effectLst/>
                <a:latin typeface="Century Gothic" panose="020B0502020202020204" pitchFamily="34" charset="0"/>
                <a:ea typeface="Calibri" panose="020F0502020204030204" pitchFamily="34" charset="0"/>
                <a:cs typeface="Arial" panose="020B0604020202020204" pitchFamily="34" charset="0"/>
              </a:rPr>
              <a:t> Ein Cyberkrimineller täuscht Sie, indem er eine bösartige Website verwendet, um Ihre persönlichen Informationen zu stehlen.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u="sng" dirty="0">
                <a:effectLst/>
                <a:latin typeface="Century Gothic" panose="020B0502020202020204" pitchFamily="34" charset="0"/>
                <a:ea typeface="Calibri" panose="020F0502020204030204" pitchFamily="34" charset="0"/>
                <a:cs typeface="Arial" panose="020B0604020202020204" pitchFamily="34" charset="0"/>
              </a:rPr>
              <a:t>E-Mail-Phishing:</a:t>
            </a:r>
            <a:r>
              <a:rPr lang="de-AT" sz="1800" dirty="0">
                <a:effectLst/>
                <a:latin typeface="Century Gothic" panose="020B0502020202020204" pitchFamily="34" charset="0"/>
                <a:ea typeface="Calibri" panose="020F0502020204030204" pitchFamily="34" charset="0"/>
                <a:cs typeface="Arial" panose="020B0604020202020204" pitchFamily="34" charset="0"/>
              </a:rPr>
              <a:t> Eine der häufigsten Phishing-Attacken ist das E-Mail-Phishing. Dabei sendet ein Cyberangreifer eine E-Mail, in der er vorgibt, jemand anderes zu sein, in der Hoffnung, dass Sie mit den angeforderten Informationen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antworten.</a:t>
            </a:r>
          </a:p>
          <a:p>
            <a:pPr>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Hier finden Sie eine Schritt-für-Schritt-Anleitung:</a:t>
            </a:r>
            <a:endParaRPr lang="de-AT"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1. Teilen Sie die Teilnehmer in kleine Gruppen von 4-6 Mitgliedern auf.</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2. Weisen Sie jeder Gruppe eine aktuelle Fallstudie oder einen Nachrichtenartikel über eine Sicherheitsverletzung zur Analyse zu. Die Beispiele beinhalten Datenlecks bei großen Unternehmen, Ransomware-Angriffe auf</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Gesundheitsorganisationen oder Phishing-Betrug, die auf Einzelpersonen abzielen.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3. Geben Sie den Gruppen einige Leitfragen zur Diskussion vor: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Was waren die Umstände und das Ausmaß der Sicherheitsverletzung?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Wie hat der Vorfall Einzelpersonen und Organisationen finanziell und emotional betroffen?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Welche wichtigen Erkenntnisse wurden aus dem Vorfall gewonnen?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Welche Strategien oder Maßnahmen hätten zur Verhinderung der Sicherheitsverletzung beitragen können?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4. Geben Sie den Gruppen 20-30 Minuten Zeit, um die Fallstudie oder den Artikel zu überprüfen, die Fragen zu diskutieren und wichtigsten Punkte für die Präsentation vorzubereiten.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5. Treffen Sie sich nach der Diskussionszeit wieder als Gesamtgruppe.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6. Jede Gruppe präsentiert eine Zusammenfassung ihrer Erkenntnisse und hebt die wichtigsten Aspekte der Sicherheitsverletzung, deren Auswirkungen, gewonnene Erkenntnisse hervor.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7. Ermutigen Sie zu einer offenen Diskussion und zum Ideenaustausch unter den TeilnehmerInnen.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8. Führen Sie eine Nachbesprechung durch, bei der die TeilnehmerInnen über gemeinsame Themen, Herausforderungen und bewährte Verfahren aus den Fallstudien reflektieren.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9. Schließen Sie die Aktivität mit einer Zusammenfassung der wichtigsten Erkenntnisse ab und betonen Sie die Bedeutung des Bewusstseins für Cybersicherheit und proaktiver Maßnahmen zur Minderung von Sicherheitsrisiken.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just">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Bevor wir uns in die Feinheiten der Online-Sicherheit vertiefen, nehmen wir uns einen Moment Zeit, um zu verstehen, warum es so wichtig ist, persönliche Informationen zu schützen. Persönliche Informationen, von Ihrem Namen bis zu Ihren</a:t>
            </a:r>
          </a:p>
          <a:p>
            <a:pPr algn="just">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Finanzdetails, spielen eine entscheidende Rolle in unserem Leben.</a:t>
            </a:r>
          </a:p>
          <a:p>
            <a:pPr algn="just">
              <a:lnSpc>
                <a:spcPct val="107000"/>
              </a:lnSpc>
              <a:spcBef>
                <a:spcPts val="1200"/>
              </a:spcBef>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Sie umfassen eine Vielzahl von Daten, die dazu verwendet werden können, eine Person zu identifizieren oder zu lokalisieren. Dazu gehören unter anderem:</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Name</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Adresse</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Sozialversicherungsnummer (SSN)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Geburtsdatum</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E-Mail-Adresse</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Telefonnummer</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Finanzinformationen (z. B. Kreditkartennummern, Bankkontodaten)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Medizinische Informationen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Online-Kontozugangsdaten (z. B. Benutzernamen, Passwörter)</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endParaRPr lang="de-AT" sz="18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Den Schutz dieser Informationen zu gewährleisten, ist aus folgenden Gründen von entscheidender Bedeutung:</a:t>
            </a:r>
          </a:p>
          <a:p>
            <a:pPr algn="just">
              <a:lnSpc>
                <a:spcPct val="107000"/>
              </a:lnSpc>
              <a:spcBef>
                <a:spcPts val="1200"/>
              </a:spcBef>
              <a:spcAft>
                <a:spcPts val="12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Identitätsdiebstahl</a:t>
            </a:r>
            <a:r>
              <a:rPr lang="de-AT" sz="1800" dirty="0">
                <a:effectLst/>
                <a:latin typeface="Century Gothic" panose="020B0502020202020204" pitchFamily="34" charset="0"/>
                <a:ea typeface="Times New Roman" panose="02020603050405020304" pitchFamily="18" charset="0"/>
              </a:rPr>
              <a:t>: Eine der größten Risiken, die mit der Preisgabe persönlicher Informationen verbunden ist, verdeutlich sich im Identitätsdiebstahl. Identitätsdiebe können gestohlene persönliche Informationen verwenden, um betrügerische Konten zu eröffnen, unbefugte Einkäufe zu tätigen oder sogar Straftaten im Namen des Opfers zu begehen. Die finanziellen und emotionalen Auswirkungen von Identitätsdiebstahl können erheblich sein, da Opfer oft erhebliche Zeit und Ressourcen aufwenden, um Schaden zu verursachen.</a:t>
            </a: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Finanzbetrug</a:t>
            </a:r>
            <a:r>
              <a:rPr lang="de-AT" sz="1800" dirty="0">
                <a:effectLst/>
                <a:latin typeface="Century Gothic" panose="020B0502020202020204" pitchFamily="34" charset="0"/>
                <a:ea typeface="Times New Roman" panose="02020603050405020304" pitchFamily="18" charset="0"/>
              </a:rPr>
              <a:t>: Dabei werden persönliche Informationen oft von Cyberkriminellen angegriffen, die finanziellen Betrug begehen wollen. Dies kann unbefugten Zugriff auf Bankkonten, Kreditkartenbetrug oder betrügerische Kreditanträge unter Verwendung gestohlener Identitäten umfassen. Die finanziellen Verluste aus einem solchem Betrug können verheerend sein und die Kreditwürdigkeit, finanzielle Stabilität und das Vertrauen der Finanzinstitute im Hinblick auf Einzelpersonen beeinträchtigen.</a:t>
            </a: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Datenschutzverletzungen</a:t>
            </a:r>
            <a:r>
              <a:rPr lang="de-AT" sz="1800" dirty="0">
                <a:effectLst/>
                <a:latin typeface="Century Gothic" panose="020B0502020202020204" pitchFamily="34" charset="0"/>
                <a:ea typeface="Times New Roman" panose="02020603050405020304" pitchFamily="18" charset="0"/>
              </a:rPr>
              <a:t>: Der Schutz persönlicher Informationen ist entscheidend für den Schutz der Datenschutzrechte von Einzelpersonen. Unbefugter Zugriff auf persönliche Daten kann zu Datenschutzverletzungen führen, bei denen sensitive Informationen unbefugten Parteien preisgegeben werden. Datenschutzverletzungen können zu Peinlichkeiten, Rufschädigungen und einem Vertrauensverlust in Organisationen führen, die für den Schutz persönlicher Daten verantwortlich sind.</a:t>
            </a:r>
            <a:endParaRPr lang="de-AT" sz="1800" b="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b="1" dirty="0">
                <a:effectLst/>
                <a:latin typeface="Century Gothic" panose="020B0502020202020204" pitchFamily="34" charset="0"/>
                <a:ea typeface="Times New Roman" panose="02020603050405020304" pitchFamily="18" charset="0"/>
              </a:rPr>
              <a:t>Rechtliche und regulatorische Konsequenzen</a:t>
            </a:r>
            <a:r>
              <a:rPr lang="de-AT" sz="1800" dirty="0">
                <a:effectLst/>
                <a:latin typeface="Century Gothic" panose="020B0502020202020204" pitchFamily="34" charset="0"/>
                <a:ea typeface="Times New Roman" panose="02020603050405020304" pitchFamily="18" charset="0"/>
              </a:rPr>
              <a:t>: Organisationen, die es versäumen, persönliche Informationen angemessen zu schützen, können rechtliche und regulatorische Konsequenzen haben. Datenschutzgesetze wie die Datenschutz-Grundverordnung (DSGVO) in Europa oder der California Consumer Privacy Act (CCPA) in den Vereinigten Staaten stellen strenge Anforderungen an die Erhebung, Speicherung und Handhabung personenbezogener Daten. Ein Verstoß gegen diese Vorschriften kann zu erheblichen Geldstrafen, rechtlichen Haftungen und Rufschädigungen für eine Organisation führen.</a:t>
            </a:r>
            <a:endParaRPr lang="de-AT" sz="1800" dirty="0">
              <a:effectLst/>
              <a:latin typeface="Times New Roman" panose="02020603050405020304" pitchFamily="18" charset="0"/>
              <a:ea typeface="Times New Roman" panose="02020603050405020304" pitchFamily="18" charset="0"/>
            </a:endParaRPr>
          </a:p>
          <a:p>
            <a:pPr marL="457200"/>
            <a:r>
              <a:rPr lang="de-AT" sz="1800" dirty="0">
                <a:effectLst/>
                <a:latin typeface="Century Gothic" panose="020B0502020202020204" pitchFamily="34" charset="0"/>
                <a:ea typeface="Times New Roman" panose="02020603050405020304" pitchFamily="18" charset="0"/>
              </a:rPr>
              <a:t> </a:t>
            </a:r>
            <a:endParaRPr lang="de-AT" sz="1800" dirty="0">
              <a:effectLst/>
              <a:latin typeface="Times New Roman" panose="02020603050405020304" pitchFamily="18" charset="0"/>
              <a:ea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de-AT" sz="1800" dirty="0">
                <a:effectLst/>
                <a:latin typeface="Century Gothic" panose="020B0502020202020204" pitchFamily="34" charset="0"/>
                <a:ea typeface="Times New Roman" panose="02020603050405020304" pitchFamily="18" charset="0"/>
                <a:cs typeface="Times New Roman" panose="02020603050405020304" pitchFamily="18" charset="0"/>
              </a:rPr>
              <a:t>Um die Sicherheit Ihrer persönlichen Informationen zu gewährleisten, befolgen Sie diese wesentlichen Schritte:</a:t>
            </a:r>
          </a:p>
          <a:p>
            <a:pPr>
              <a:lnSpc>
                <a:spcPct val="107000"/>
              </a:lnSpc>
              <a:spcAft>
                <a:spcPts val="8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Verwenden Sie starke Passwörter</a:t>
            </a:r>
            <a:r>
              <a:rPr lang="de-AT" sz="1800" dirty="0">
                <a:effectLst/>
                <a:latin typeface="Century Gothic" panose="020B0502020202020204" pitchFamily="34" charset="0"/>
                <a:ea typeface="Times New Roman" panose="02020603050405020304" pitchFamily="18" charset="0"/>
              </a:rPr>
              <a:t>: Erstellen Sie starke, einzigartige Passwörter für jedes Online-Konto und ändern Sie sie regelmäßig. Vermeiden Sie die Verwendung von leicht-erratbaren Passwörtern oder das Wiederverwenden von Passwörtern für mehrere Konten.</a:t>
            </a: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Aktivieren Sie die Zwei-Faktor-Authentifizierung (2FA):</a:t>
            </a:r>
            <a:r>
              <a:rPr lang="de-AT" sz="1800" dirty="0">
                <a:effectLst/>
                <a:latin typeface="Century Gothic" panose="020B0502020202020204" pitchFamily="34" charset="0"/>
                <a:ea typeface="Times New Roman" panose="02020603050405020304" pitchFamily="18" charset="0"/>
              </a:rPr>
              <a:t> Wo immer möglich, aktivieren Sie die Zwei-Faktor-Authentifizierung, um Ihren Online-Konten zusätzliche Sicherheit zu verleihen. Die 2FA erfordert, dass Benutzer eine zweite Form der Verifizierung, wie einen Code, der an ihr Mobilgerät gesendet wird, zusätzlich zu ihrem Passwort überprüft.</a:t>
            </a: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Seien Sie vorsichtig mit persönlichen Informationen:</a:t>
            </a:r>
            <a:r>
              <a:rPr lang="de-AT" sz="1800" dirty="0">
                <a:effectLst/>
                <a:latin typeface="Century Gothic" panose="020B0502020202020204" pitchFamily="34" charset="0"/>
                <a:ea typeface="Times New Roman" panose="02020603050405020304" pitchFamily="18" charset="0"/>
              </a:rPr>
              <a:t> Seien Sie vorsichtig beim Teilen persönlicher Informationen (Online oder am Telefon). Vermeiden Sie die Bereitstellung sensibler Informationen und überprüfen Sie die Legitimität von Anfragen, bevor Sie die Daten teilen.</a:t>
            </a: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Sichern Sie Ihre Geräte:</a:t>
            </a:r>
            <a:r>
              <a:rPr lang="de-AT" sz="1800" dirty="0">
                <a:effectLst/>
                <a:latin typeface="Century Gothic" panose="020B0502020202020204" pitchFamily="34" charset="0"/>
                <a:ea typeface="Times New Roman" panose="02020603050405020304" pitchFamily="18" charset="0"/>
              </a:rPr>
              <a:t> Halten Sie Ihre Geräte, einschließlich Computer, Smartphones und Tablets in sicherer Verwahrung, indem Sie Antivirensoftware installieren, Firewalls aktivieren und Software mit den neuesten Sicherheitspatches aktualisieren.</a:t>
            </a:r>
            <a:endParaRPr lang="de-AT" sz="1800" b="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de-AT" sz="1800" b="1" dirty="0">
                <a:effectLst/>
                <a:latin typeface="Century Gothic" panose="020B0502020202020204" pitchFamily="34" charset="0"/>
                <a:ea typeface="Times New Roman" panose="02020603050405020304" pitchFamily="18" charset="0"/>
              </a:rPr>
              <a:t>Bilden Sie sich weiter</a:t>
            </a:r>
            <a:r>
              <a:rPr lang="de-AT" sz="1800" dirty="0">
                <a:effectLst/>
                <a:latin typeface="Century Gothic" panose="020B0502020202020204" pitchFamily="34" charset="0"/>
                <a:ea typeface="Times New Roman" panose="02020603050405020304" pitchFamily="18" charset="0"/>
              </a:rPr>
              <a:t>: Informieren Sie sich über gängige Betrugsversuche und Phishing-Taktiken, die von Cyberkriminellen verwendet werden, um Personen dazu zu bringen, persönliche Informationen preiszugeben. Seien Sie wachsam und skeptisch gegenüber unaufgeforderten E-Mails, Telefonanrufen oder Nachrichten, die persönliche Informationen oder Zahlungen anfordern.</a:t>
            </a:r>
            <a:endParaRPr lang="de-AT"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Bef>
                <a:spcPts val="1200"/>
              </a:spcBef>
              <a:spcAft>
                <a:spcPts val="1200"/>
              </a:spcAft>
            </a:pPr>
            <a:r>
              <a:rPr lang="de-AT" sz="1800" b="1" i="1" dirty="0">
                <a:effectLst/>
                <a:latin typeface="Century Gothic" panose="020B0502020202020204" pitchFamily="34" charset="0"/>
                <a:ea typeface="Calibri" panose="020F0502020204030204" pitchFamily="34" charset="0"/>
                <a:cs typeface="Arial" panose="020B0604020202020204" pitchFamily="34" charset="0"/>
              </a:rPr>
              <a:t>Überblick über die Sicherung von Online-Konten und Transaktionen zur Verhinderung unbefugten Zugriffs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In der heutigen digitalen Ära ist die Sicherheit von Online-Konten und Transaktionen von entscheidender Bedeutung, um sensible persönliche und finanzielle Informationen vor unbefugtem Zugriff und betrügerischen Aktivitäten zu schützen.</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Die Sicherung von Online-Konten und Transaktionen erfordert die Umsetzung einer Kombination aus präventiven Maßnahmen und bewährten Verfahren, um sich gegen verschiedene Cyber-Bedrohungen wie Hacking, Phishing und</a:t>
            </a: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Identitätsdiebstahl zu schützen. Im Folgenden sind die wichtigsten Komponenten zur Sicherung von Online-Konten und Transaktionen aufgeführt: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endParaRPr lang="de-AT" sz="1800" b="1" dirty="0">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Starke Passwörter:</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Verwenden Sie für jedes Online-Konto starke und einzigartige Passwörter.</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Vermeiden Sie leicht erratbare Passwörter wie "passwort123" oder "123456".</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Erwägen Sie die Verwendung einer Passphrase, die aus einer Kombination von Buchstaben, Zahlen und Sonderzeichen besteht.</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Aktualisieren Sie Passwörter regelmäßig und verwenden Sie sie nicht für mehrere Konten.</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Zwei-Faktor-Authentifizierung (2FA):</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Aktivieren Sie immer, wenn möglich, die Zwei-Faktor-Authentifizierung (2FA).</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2FA bietet eine zusätzliche Sicherheitsebene, indem Benutzer zur Bereitstellung einer zweiten Verifizierungsform aufgefordert werden, z. B. eines Codes, der an ihr Mobilgerät gesendet wird.</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Dies hilft, unbefugten Zugriff zu verhindern, selbst wenn ein Passwort kompromittiert wird.</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Sichere Kommunikation: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Stellen Sie sicher, dass Online-Transaktionen und -Kommunikationen über sichere Kanäle durchgeführt werden.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Achten Sie auf HTTPS in der Website-URL und ein Vorhängeschlosssymbol in der Browser-Adressleiste, das anzeigt, dass die Verbindung verschlüsselt ist.</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Vermeiden Sie die Übertragung sensibler Informationen über ungesicherte Wi-Fi-Netzwerke, da diese möglicherweise anfällig für Interception durch Angreifer sind.</a:t>
            </a:r>
          </a:p>
          <a:p>
            <a:pPr marL="342900" lvl="0" indent="-342900">
              <a:spcBef>
                <a:spcPts val="1200"/>
              </a:spcBef>
              <a:spcAft>
                <a:spcPts val="1200"/>
              </a:spcAft>
              <a:buFont typeface="+mj-lt"/>
              <a:buAutoNum type="arabicPeriod"/>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Regelmäßige Software-Updates: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Halten Sie Software, Betriebssysteme und Anwendungen mit den neuesten Sicherheitspatches und Updates auf dem neuesten Stand.</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Schwachstellen in veralteter Software können von Angreifern ausgenutzt werden, um unbefugten Zugriff auf Geräte und Konten zu erhalten.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dirty="0">
                <a:effectLst/>
                <a:latin typeface="Century Gothic" panose="020B050202020202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Vorsicht vor Phishing-Angriffen: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Seien Sie vorsichtig bei Phishing-E-Mails, Texten oder Telefonanrufen, die versuchen, Benutzer dazu zu bringen, persönliche Informationen preiszugeben oder auf bösartige Links zu klicken.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Vermeiden Sie das Klicken auf Links oder das Herunterladen von Anhängen aus verdächtigen oder unaufgeforderten E-Mails.</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Überprüfen Sie die Legitimität von Anfragen nach persönlichen Informationen, bevor Sie sensible Daten bereitstellen.</a:t>
            </a:r>
          </a:p>
          <a:p>
            <a:pPr marL="0" lvl="0" indent="0">
              <a:spcBef>
                <a:spcPts val="1200"/>
              </a:spcBef>
              <a:spcAft>
                <a:spcPts val="1200"/>
              </a:spcAft>
              <a:buFont typeface="+mj-lt"/>
              <a:buNone/>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Verwendung sicherer Zahlungsmethoden: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Verwenden Sie bei Online-Transaktionen sichere Zahlungsmethoden wie Kreditkarten oder seriöse Zahlungsplattformen, die einen Käuferschutz bieten.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Vermeiden Sie die Bereitstellung von Zahlungsinformationen an unsichere oder unbekannte Websites.</a:t>
            </a:r>
          </a:p>
          <a:p>
            <a:pPr marL="0" lvl="0" indent="0">
              <a:spcBef>
                <a:spcPts val="1200"/>
              </a:spcBef>
              <a:spcAft>
                <a:spcPts val="1200"/>
              </a:spcAft>
              <a:buFont typeface="+mj-lt"/>
              <a:buNone/>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Überwachung der Kontenaktivität: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Überwachen Sie regelmäßig die Kontenaktivität und -auszüge auf unbefugte Transaktionen oder verdächtige Aktivitäten.</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Melden Sie unbefugte Transaktionen oder verdächtige Aktivitäten sofort dem jeweiligen Finanzinstitut oder Diensteanbieter.</a:t>
            </a:r>
          </a:p>
          <a:p>
            <a:pPr marL="0" lvl="0" indent="0">
              <a:spcBef>
                <a:spcPts val="1200"/>
              </a:spcBef>
              <a:spcAft>
                <a:spcPts val="1200"/>
              </a:spcAft>
              <a:buFont typeface="+mj-lt"/>
              <a:buNone/>
            </a:pPr>
            <a:endParaRPr lang="de-AT" sz="1800" dirty="0">
              <a:effectLst/>
              <a:latin typeface="Times New Roman" panose="02020603050405020304" pitchFamily="18" charset="0"/>
              <a:ea typeface="Times New Roman" panose="02020603050405020304" pitchFamily="18" charset="0"/>
            </a:endParaRPr>
          </a:p>
          <a:p>
            <a:pPr>
              <a:lnSpc>
                <a:spcPct val="107000"/>
              </a:lnSpc>
              <a:spcBef>
                <a:spcPts val="1200"/>
              </a:spcBef>
              <a:spcAft>
                <a:spcPts val="1200"/>
              </a:spcAft>
            </a:pPr>
            <a:r>
              <a:rPr lang="de-AT" sz="1800" b="1" dirty="0">
                <a:effectLst/>
                <a:latin typeface="Century Gothic" panose="020B0502020202020204" pitchFamily="34" charset="0"/>
                <a:ea typeface="Calibri" panose="020F0502020204030204" pitchFamily="34" charset="0"/>
                <a:cs typeface="Arial" panose="020B0604020202020204" pitchFamily="34" charset="0"/>
              </a:rPr>
              <a:t>Datenverschlüsselung:</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Verwenden Sie Verschlüsselungstechnologien zum Schutz sensibler Daten sowohl während der Übertragung als auch im Ruhezustand.</a:t>
            </a:r>
            <a:endParaRPr lang="de-AT" sz="1800" dirty="0">
              <a:effectLst/>
              <a:latin typeface="Times New Roman" panose="02020603050405020304" pitchFamily="18" charset="0"/>
              <a:ea typeface="Times New Roman" panose="02020603050405020304" pitchFamily="18" charset="0"/>
            </a:endParaRPr>
          </a:p>
          <a:p>
            <a:pPr marL="342900" lvl="0" indent="-342900">
              <a:spcBef>
                <a:spcPts val="1200"/>
              </a:spcBef>
              <a:spcAft>
                <a:spcPts val="1200"/>
              </a:spcAft>
              <a:buFont typeface="+mj-lt"/>
              <a:buAutoNum type="arabicPeriod"/>
            </a:pPr>
            <a:r>
              <a:rPr lang="de-AT" sz="1800" dirty="0">
                <a:effectLst/>
                <a:latin typeface="Century Gothic" panose="020B0502020202020204" pitchFamily="34" charset="0"/>
                <a:ea typeface="Times New Roman" panose="02020603050405020304" pitchFamily="18" charset="0"/>
              </a:rPr>
              <a:t>Die Verschlüsselung verändert die Daten so, um sie für unbefugte Benutzer unleserlich zu machen und damit den Daten-Diebstahl vorzubeugen.</a:t>
            </a:r>
            <a:endParaRPr lang="de-AT" sz="1800" dirty="0">
              <a:effectLst/>
              <a:latin typeface="Times New Roman" panose="02020603050405020304" pitchFamily="18" charset="0"/>
              <a:ea typeface="Times New Roman" panose="02020603050405020304" pitchFamily="18" charset="0"/>
            </a:endParaRPr>
          </a:p>
          <a:p>
            <a:pPr algn="just">
              <a:lnSpc>
                <a:spcPct val="107000"/>
              </a:lnSpc>
              <a:spcBef>
                <a:spcPts val="1200"/>
              </a:spcBef>
              <a:spcAft>
                <a:spcPts val="1200"/>
              </a:spcAft>
            </a:pPr>
            <a:endParaRPr lang="de-AT" sz="1800" dirty="0">
              <a:effectLst/>
              <a:latin typeface="Times New Roman" panose="02020603050405020304" pitchFamily="18" charset="0"/>
              <a:ea typeface="Times New Roman" panose="02020603050405020304" pitchFamily="18" charset="0"/>
            </a:endParaRPr>
          </a:p>
        </p:txBody>
      </p:sp>
      <p:sp>
        <p:nvSpPr>
          <p:cNvPr id="243" name="Google Shape;24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6934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foto.wuestenigel.com/wait-text-on-blackboard/" TargetMode="External"/><Relationship Id="rId5" Type="http://schemas.openxmlformats.org/officeDocument/2006/relationships/image" Target="../media/image3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5.gif"/><Relationship Id="rId5" Type="http://schemas.openxmlformats.org/officeDocument/2006/relationships/hyperlink" Target="https://youtu.be/l_NyeyrRotc?si=xpBW-I3qaUPff170"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352493" y="4621298"/>
            <a:ext cx="12313060" cy="830997"/>
          </a:xfrm>
          <a:prstGeom prst="rect">
            <a:avLst/>
          </a:prstGeom>
          <a:noFill/>
        </p:spPr>
        <p:txBody>
          <a:bodyPr wrap="square" rtlCol="0">
            <a:spAutoFit/>
          </a:bodyPr>
          <a:lstStyle/>
          <a:p>
            <a:pPr algn="ctr"/>
            <a:r>
              <a:rPr lang="pt-PT" sz="2400" b="1" dirty="0">
                <a:latin typeface="Century Gothic" panose="020B0502020202020204" pitchFamily="34" charset="0"/>
              </a:rPr>
              <a:t>ONLINE SICHERHEIT UND SHUTZ</a:t>
            </a:r>
            <a:br>
              <a:rPr lang="pt-PT" sz="2400" b="1" dirty="0">
                <a:latin typeface="Century Gothic" panose="020B0502020202020204" pitchFamily="34" charset="0"/>
              </a:rPr>
            </a:br>
            <a:endParaRPr lang="pt-PT" sz="2400" b="1" dirty="0">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3891116" y="5823370"/>
            <a:ext cx="3505200" cy="369332"/>
          </a:xfrm>
          <a:prstGeom prst="rect">
            <a:avLst/>
          </a:prstGeom>
          <a:noFill/>
        </p:spPr>
        <p:txBody>
          <a:bodyPr wrap="square" rtlCol="0">
            <a:spAutoFit/>
          </a:bodyPr>
          <a:lstStyle/>
          <a:p>
            <a:pPr algn="ctr"/>
            <a:r>
              <a:rPr lang="pt-PT" sz="1800" dirty="0">
                <a:latin typeface="Century Gothic" panose="020B0502020202020204" pitchFamily="34" charset="0"/>
              </a:rPr>
              <a:t>Autor: RIGHTCHALLENGE</a:t>
            </a:r>
            <a:endParaRPr lang="en-GB" sz="1800" dirty="0">
              <a:latin typeface="Century Gothic" panose="020B0502020202020204" pitchFamily="34" charset="0"/>
            </a:endParaRPr>
          </a:p>
        </p:txBody>
      </p:sp>
      <p:pic>
        <p:nvPicPr>
          <p:cNvPr id="9" name="Picture 8" descr="Text&#10;&#10;Description automatically generated">
            <a:extLst>
              <a:ext uri="{FF2B5EF4-FFF2-40B4-BE49-F238E27FC236}">
                <a16:creationId xmlns:a16="http://schemas.microsoft.com/office/drawing/2014/main" id="{3B3770C9-630A-76F9-3152-308818B38F61}"/>
              </a:ext>
            </a:extLst>
          </p:cNvPr>
          <p:cNvPicPr>
            <a:picLocks noChangeAspect="1"/>
          </p:cNvPicPr>
          <p:nvPr/>
        </p:nvPicPr>
        <p:blipFill>
          <a:blip r:embed="rId5"/>
          <a:stretch>
            <a:fillRect/>
          </a:stretch>
        </p:blipFill>
        <p:spPr>
          <a:xfrm>
            <a:off x="111760" y="6008036"/>
            <a:ext cx="2951825" cy="61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en-US" sz="3000" dirty="0">
                  <a:solidFill>
                    <a:srgbClr val="FFFFFF"/>
                  </a:solidFill>
                  <a:latin typeface="Century Gothic" panose="020B0502020202020204" pitchFamily="34" charset="0"/>
                </a:rPr>
                <a:t>ERKENNUNG UND VERMEIDUNG VON BETRUG ZUM FINANZIELLEN SCHUTZ</a:t>
              </a:r>
              <a:endParaRPr sz="3000" dirty="0">
                <a:latin typeface="Century Gothic" panose="020B0502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0" name="Google Shape;250;p10"/>
          <p:cNvSpPr/>
          <p:nvPr/>
        </p:nvSpPr>
        <p:spPr>
          <a:xfrm>
            <a:off x="9914971" y="5907488"/>
            <a:ext cx="2115616" cy="57386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517065"/>
          </a:xfrm>
          <a:prstGeom prst="rect">
            <a:avLst/>
          </a:prstGeom>
          <a:noFill/>
          <a:ln>
            <a:noFill/>
          </a:ln>
        </p:spPr>
        <p:txBody>
          <a:bodyPr spcFirstLastPara="1" wrap="square" lIns="0" tIns="0" rIns="0" bIns="0" anchor="t" anchorCtr="0">
            <a:spAutoFit/>
          </a:bodyPr>
          <a:lstStyle/>
          <a:p>
            <a:pPr algn="just">
              <a:lnSpc>
                <a:spcPct val="119916"/>
              </a:lnSpc>
            </a:pPr>
            <a:r>
              <a:rPr lang="en-US" sz="8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sz="933"/>
          </a:p>
          <a:p>
            <a:pPr algn="just">
              <a:lnSpc>
                <a:spcPct val="180000"/>
              </a:lnSpc>
            </a:pPr>
            <a:endParaRPr sz="80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1054470029"/>
              </p:ext>
            </p:extLst>
          </p:nvPr>
        </p:nvGraphicFramePr>
        <p:xfrm>
          <a:off x="-1" y="1153115"/>
          <a:ext cx="12030588" cy="4411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8657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Bef>
                <a:spcPts val="1200"/>
              </a:spcBef>
              <a:spcAft>
                <a:spcPts val="1200"/>
              </a:spcAft>
            </a:pPr>
            <a:r>
              <a:rPr lang="en-GB" sz="3000" dirty="0" err="1">
                <a:solidFill>
                  <a:schemeClr val="bg1"/>
                </a:solidFill>
                <a:latin typeface="Century Gothic" panose="020B0502020202020204" pitchFamily="34" charset="0"/>
                <a:cs typeface="Times New Roman" panose="02020603050405020304" pitchFamily="18" charset="0"/>
              </a:rPr>
              <a:t>Rollenspiel-Szenario</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263198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GRUNDLEGENDE </a:t>
            </a:r>
            <a:r>
              <a:rPr lang="de-DE" sz="3400" dirty="0" err="1">
                <a:solidFill>
                  <a:schemeClr val="lt1"/>
                </a:solidFill>
                <a:latin typeface="Century Gothic" panose="020B0502020202020204" pitchFamily="34" charset="0"/>
                <a:cs typeface="Calibri"/>
                <a:sym typeface="Calibri"/>
              </a:rPr>
              <a:t>SICHERHEITSMAßNAHMEN</a:t>
            </a:r>
            <a:endParaRPr lang="de-DE" sz="3400" dirty="0">
              <a:solidFill>
                <a:schemeClr val="lt1"/>
              </a:solidFill>
              <a:latin typeface="Century Gothic" panose="020B0502020202020204" pitchFamily="34" charset="0"/>
              <a:cs typeface="Calibri"/>
              <a:sym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graphicFrame>
        <p:nvGraphicFramePr>
          <p:cNvPr id="201" name="Textfeld 13">
            <a:extLst>
              <a:ext uri="{FF2B5EF4-FFF2-40B4-BE49-F238E27FC236}">
                <a16:creationId xmlns:a16="http://schemas.microsoft.com/office/drawing/2014/main" id="{963501E9-A768-D260-43C7-6AE928ACDDC7}"/>
              </a:ext>
            </a:extLst>
          </p:cNvPr>
          <p:cNvGraphicFramePr/>
          <p:nvPr>
            <p:extLst>
              <p:ext uri="{D42A27DB-BD31-4B8C-83A1-F6EECF244321}">
                <p14:modId xmlns:p14="http://schemas.microsoft.com/office/powerpoint/2010/main" val="388113033"/>
              </p:ext>
            </p:extLst>
          </p:nvPr>
        </p:nvGraphicFramePr>
        <p:xfrm>
          <a:off x="-265815" y="2189628"/>
          <a:ext cx="11797416" cy="1730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STARKE &amp; EINDEUTIGE PASSWÖRTER</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1" y="2481994"/>
            <a:ext cx="10789557" cy="2246769"/>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Times New Roman" panose="02020603050405020304" pitchFamily="18" charset="0"/>
              </a:rPr>
              <a:t>Verhindern</a:t>
            </a:r>
            <a:r>
              <a:rPr lang="en-GB" sz="2000" dirty="0">
                <a:latin typeface="Century Gothic" panose="020B0502020202020204" pitchFamily="34" charset="0"/>
                <a:ea typeface="Times New Roman" panose="02020603050405020304" pitchFamily="18" charset="0"/>
              </a:rPr>
              <a:t> des </a:t>
            </a:r>
            <a:r>
              <a:rPr lang="en-GB" sz="2000" dirty="0" err="1">
                <a:latin typeface="Century Gothic" panose="020B0502020202020204" pitchFamily="34" charset="0"/>
                <a:ea typeface="Times New Roman" panose="02020603050405020304" pitchFamily="18" charset="0"/>
              </a:rPr>
              <a:t>unbefugten</a:t>
            </a:r>
            <a:r>
              <a:rPr lang="en-GB" sz="2000" dirty="0">
                <a:latin typeface="Century Gothic" panose="020B0502020202020204" pitchFamily="34" charset="0"/>
                <a:ea typeface="Times New Roman" panose="02020603050405020304" pitchFamily="18" charset="0"/>
              </a:rPr>
              <a:t> </a:t>
            </a:r>
            <a:r>
              <a:rPr lang="en-GB" sz="2000" dirty="0" err="1">
                <a:latin typeface="Century Gothic" panose="020B0502020202020204" pitchFamily="34" charset="0"/>
                <a:ea typeface="Times New Roman" panose="02020603050405020304" pitchFamily="18" charset="0"/>
              </a:rPr>
              <a:t>Zugriffs</a:t>
            </a:r>
            <a:endParaRPr lang="en-GB" sz="20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Schutz </a:t>
            </a:r>
            <a:r>
              <a:rPr lang="en-GB" sz="2000" dirty="0" err="1">
                <a:effectLst/>
                <a:latin typeface="Century Gothic" panose="020B0502020202020204" pitchFamily="34" charset="0"/>
                <a:ea typeface="Times New Roman" panose="02020603050405020304" pitchFamily="18" charset="0"/>
              </a:rPr>
              <a:t>persönlicher</a:t>
            </a:r>
            <a:r>
              <a:rPr lang="en-GB" sz="2000" dirty="0">
                <a:effectLst/>
                <a:latin typeface="Century Gothic" panose="020B0502020202020204" pitchFamily="34" charset="0"/>
                <a:ea typeface="Times New Roman" panose="02020603050405020304" pitchFamily="18" charset="0"/>
              </a:rPr>
              <a:t> </a:t>
            </a:r>
            <a:r>
              <a:rPr lang="en-GB" sz="2000" dirty="0" err="1">
                <a:latin typeface="Century Gothic" panose="020B0502020202020204" pitchFamily="34" charset="0"/>
                <a:ea typeface="Times New Roman" panose="02020603050405020304" pitchFamily="18" charset="0"/>
              </a:rPr>
              <a:t>Informationen</a:t>
            </a:r>
            <a:endParaRPr lang="en-GB" sz="20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de-AT" sz="2000" dirty="0">
                <a:effectLst/>
                <a:latin typeface="Century Gothic" panose="020B0502020202020204" pitchFamily="34" charset="0"/>
                <a:ea typeface="Times New Roman" panose="02020603050405020304" pitchFamily="18" charset="0"/>
              </a:rPr>
              <a:t>Begrenzung der Auswirkungen von Datenlecks</a:t>
            </a:r>
            <a:endParaRPr lang="de-AT" sz="2000" dirty="0">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Times New Roman" panose="02020603050405020304" pitchFamily="18" charset="0"/>
              </a:rPr>
              <a:t>Einhaltung</a:t>
            </a:r>
            <a:r>
              <a:rPr lang="en-GB" sz="2000" dirty="0">
                <a:effectLst/>
                <a:latin typeface="Century Gothic" panose="020B0502020202020204" pitchFamily="34" charset="0"/>
                <a:ea typeface="Times New Roman" panose="02020603050405020304" pitchFamily="18" charset="0"/>
              </a:rPr>
              <a:t> </a:t>
            </a:r>
            <a:r>
              <a:rPr lang="en-GB" sz="2000" dirty="0" err="1">
                <a:effectLst/>
                <a:latin typeface="Century Gothic" panose="020B0502020202020204" pitchFamily="34" charset="0"/>
                <a:ea typeface="Times New Roman" panose="02020603050405020304" pitchFamily="18" charset="0"/>
              </a:rPr>
              <a:t>bewährter</a:t>
            </a:r>
            <a:r>
              <a:rPr lang="en-GB" sz="2000" dirty="0">
                <a:effectLst/>
                <a:latin typeface="Century Gothic" panose="020B0502020202020204" pitchFamily="34" charset="0"/>
                <a:ea typeface="Times New Roman" panose="02020603050405020304" pitchFamily="18" charset="0"/>
              </a:rPr>
              <a:t> </a:t>
            </a:r>
            <a:r>
              <a:rPr lang="en-GB" sz="2000" dirty="0" err="1">
                <a:effectLst/>
                <a:latin typeface="Century Gothic" panose="020B0502020202020204" pitchFamily="34" charset="0"/>
                <a:ea typeface="Times New Roman" panose="02020603050405020304" pitchFamily="18" charset="0"/>
              </a:rPr>
              <a:t>Sicherheitspraktiken</a:t>
            </a:r>
            <a:endParaRPr lang="de-AT" sz="2000" dirty="0">
              <a:effectLst/>
              <a:latin typeface="Century Gothic" panose="020B0502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5663CFC7-6E7E-0C8C-3A3F-E2189D61A3C2}"/>
              </a:ext>
            </a:extLst>
          </p:cNvPr>
          <p:cNvSpPr txBox="1"/>
          <p:nvPr/>
        </p:nvSpPr>
        <p:spPr>
          <a:xfrm>
            <a:off x="183221" y="1545005"/>
            <a:ext cx="7692390" cy="830997"/>
          </a:xfrm>
          <a:prstGeom prst="rect">
            <a:avLst/>
          </a:prstGeom>
          <a:noFill/>
        </p:spPr>
        <p:txBody>
          <a:bodyPr wrap="square">
            <a:spAutoFit/>
          </a:bodyPr>
          <a:lstStyle/>
          <a:p>
            <a:r>
              <a:rPr lang="en-GB" sz="2400" u="sng" dirty="0" err="1">
                <a:latin typeface="Century Gothic" panose="020B0502020202020204" pitchFamily="34" charset="0"/>
                <a:ea typeface="Calibri" panose="020F0502020204030204" pitchFamily="34" charset="0"/>
                <a:cs typeface="Arial" panose="020B0604020202020204" pitchFamily="34" charset="0"/>
              </a:rPr>
              <a:t>Bedeutung</a:t>
            </a:r>
            <a:r>
              <a:rPr lang="en-GB" sz="2400" u="sng" dirty="0">
                <a:latin typeface="Century Gothic" panose="020B0502020202020204" pitchFamily="34" charset="0"/>
                <a:ea typeface="Calibri" panose="020F0502020204030204" pitchFamily="34" charset="0"/>
                <a:cs typeface="Arial" panose="020B0604020202020204" pitchFamily="34" charset="0"/>
              </a:rPr>
              <a:t> der </a:t>
            </a:r>
            <a:r>
              <a:rPr lang="en-GB" sz="2400" u="sng" dirty="0" err="1">
                <a:latin typeface="Century Gothic" panose="020B0502020202020204" pitchFamily="34" charset="0"/>
                <a:ea typeface="Calibri" panose="020F0502020204030204" pitchFamily="34" charset="0"/>
                <a:cs typeface="Arial" panose="020B0604020202020204" pitchFamily="34" charset="0"/>
              </a:rPr>
              <a:t>Verwendung</a:t>
            </a:r>
            <a:r>
              <a:rPr lang="en-GB" sz="2400" u="sng" dirty="0">
                <a:latin typeface="Century Gothic" panose="020B0502020202020204" pitchFamily="34" charset="0"/>
                <a:ea typeface="Calibri" panose="020F0502020204030204" pitchFamily="34" charset="0"/>
                <a:cs typeface="Arial" panose="020B0604020202020204" pitchFamily="34" charset="0"/>
              </a:rPr>
              <a:t> starker und </a:t>
            </a:r>
            <a:r>
              <a:rPr lang="en-GB" sz="2400" u="sng" dirty="0" err="1">
                <a:latin typeface="Century Gothic" panose="020B0502020202020204" pitchFamily="34" charset="0"/>
                <a:ea typeface="Calibri" panose="020F0502020204030204" pitchFamily="34" charset="0"/>
                <a:cs typeface="Arial" panose="020B0604020202020204" pitchFamily="34" charset="0"/>
              </a:rPr>
              <a:t>eindeutiger</a:t>
            </a:r>
            <a:r>
              <a:rPr lang="en-GB" sz="2400" u="sng" dirty="0">
                <a:latin typeface="Century Gothic" panose="020B0502020202020204" pitchFamily="34" charset="0"/>
                <a:ea typeface="Calibri" panose="020F0502020204030204" pitchFamily="34" charset="0"/>
                <a:cs typeface="Arial" panose="020B0604020202020204" pitchFamily="34" charset="0"/>
              </a:rPr>
              <a:t> </a:t>
            </a:r>
            <a:r>
              <a:rPr lang="en-GB" sz="2400" u="sng" dirty="0" err="1">
                <a:latin typeface="Century Gothic" panose="020B0502020202020204" pitchFamily="34" charset="0"/>
                <a:ea typeface="Calibri" panose="020F0502020204030204" pitchFamily="34" charset="0"/>
                <a:cs typeface="Arial" panose="020B0604020202020204" pitchFamily="34" charset="0"/>
              </a:rPr>
              <a:t>Passwörter</a:t>
            </a:r>
            <a:r>
              <a:rPr lang="en-GB" sz="2400" u="sng" dirty="0">
                <a:latin typeface="Century Gothic" panose="020B0502020202020204" pitchFamily="34" charset="0"/>
                <a:ea typeface="Calibri" panose="020F0502020204030204" pitchFamily="34" charset="0"/>
                <a:cs typeface="Arial" panose="020B0604020202020204" pitchFamily="34" charset="0"/>
              </a:rPr>
              <a:t>:</a:t>
            </a:r>
            <a:endParaRPr lang="de-AT" sz="2400" dirty="0"/>
          </a:p>
        </p:txBody>
      </p:sp>
      <p:sp>
        <p:nvSpPr>
          <p:cNvPr id="2" name="Freeform 10">
            <a:extLst>
              <a:ext uri="{FF2B5EF4-FFF2-40B4-BE49-F238E27FC236}">
                <a16:creationId xmlns:a16="http://schemas.microsoft.com/office/drawing/2014/main" id="{64686D9C-A063-4DA4-AE05-F18AB4BEE514}"/>
              </a:ext>
            </a:extLst>
          </p:cNvPr>
          <p:cNvSpPr/>
          <p:nvPr/>
        </p:nvSpPr>
        <p:spPr>
          <a:xfrm>
            <a:off x="7668126" y="1616467"/>
            <a:ext cx="3444870" cy="3029629"/>
          </a:xfrm>
          <a:custGeom>
            <a:avLst/>
            <a:gdLst/>
            <a:ahLst/>
            <a:cxnLst/>
            <a:rect l="l" t="t" r="r" b="b"/>
            <a:pathLst>
              <a:path w="5645830" h="5017731">
                <a:moveTo>
                  <a:pt x="0" y="0"/>
                </a:moveTo>
                <a:lnTo>
                  <a:pt x="5645830" y="0"/>
                </a:lnTo>
                <a:lnTo>
                  <a:pt x="5645830" y="5017732"/>
                </a:lnTo>
                <a:lnTo>
                  <a:pt x="0" y="5017732"/>
                </a:lnTo>
                <a:lnTo>
                  <a:pt x="0" y="0"/>
                </a:lnTo>
                <a:close/>
              </a:path>
            </a:pathLst>
          </a:custGeom>
          <a:blipFill>
            <a:blip r:embed="rId5"/>
            <a:stretch>
              <a:fillRect/>
            </a:stretch>
          </a:blipFill>
        </p:spPr>
        <p:txBody>
          <a:bodyPr/>
          <a:lstStyle/>
          <a:p>
            <a:endParaRPr lang="de-AT"/>
          </a:p>
        </p:txBody>
      </p:sp>
    </p:spTree>
    <p:extLst>
      <p:ext uri="{BB962C8B-B14F-4D97-AF65-F5344CB8AC3E}">
        <p14:creationId xmlns:p14="http://schemas.microsoft.com/office/powerpoint/2010/main" val="65029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STARKE &amp; EINDEUTIGE PASSWÖRTER</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5"/>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1" y="2491202"/>
            <a:ext cx="10789557" cy="2862322"/>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Passphrasen</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err="1">
                <a:latin typeface="Century Gothic" panose="020B0502020202020204" pitchFamily="34" charset="0"/>
                <a:ea typeface="Calibri" panose="020F0502020204030204" pitchFamily="34" charset="0"/>
                <a:cs typeface="Arial" panose="020B0604020202020204" pitchFamily="34" charset="0"/>
              </a:rPr>
              <a:t>Zufällige</a:t>
            </a:r>
            <a:r>
              <a:rPr lang="en-GB" sz="2000" dirty="0">
                <a:latin typeface="Century Gothic" panose="020B0502020202020204" pitchFamily="34" charset="0"/>
                <a:ea typeface="Calibri" panose="020F0502020204030204" pitchFamily="34" charset="0"/>
                <a:cs typeface="Arial" panose="020B0604020202020204" pitchFamily="34" charset="0"/>
              </a:rPr>
              <a:t> </a:t>
            </a:r>
            <a:r>
              <a:rPr lang="en-GB" sz="2000" dirty="0" err="1">
                <a:latin typeface="Century Gothic" panose="020B0502020202020204" pitchFamily="34" charset="0"/>
                <a:ea typeface="Calibri" panose="020F0502020204030204" pitchFamily="34" charset="0"/>
                <a:cs typeface="Arial" panose="020B0604020202020204" pitchFamily="34" charset="0"/>
              </a:rPr>
              <a:t>Zeichenkombinationen</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Passwortgeneratoren</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Vermeidung</a:t>
            </a:r>
            <a:r>
              <a:rPr lang="en-GB" sz="2000" dirty="0">
                <a:effectLst/>
                <a:latin typeface="Century Gothic" panose="020B0502020202020204" pitchFamily="34" charset="0"/>
                <a:ea typeface="Calibri" panose="020F0502020204030204" pitchFamily="34" charset="0"/>
                <a:cs typeface="Arial" panose="020B0604020202020204" pitchFamily="34" charset="0"/>
              </a:rPr>
              <a:t> von </a:t>
            </a:r>
            <a:r>
              <a:rPr lang="en-GB" sz="2000" dirty="0" err="1">
                <a:effectLst/>
                <a:latin typeface="Century Gothic" panose="020B0502020202020204" pitchFamily="34" charset="0"/>
                <a:ea typeface="Calibri" panose="020F0502020204030204" pitchFamily="34" charset="0"/>
                <a:cs typeface="Arial" panose="020B0604020202020204" pitchFamily="34" charset="0"/>
              </a:rPr>
              <a:t>Wörterbuch-Wörtern</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Einzigartige</a:t>
            </a:r>
            <a:r>
              <a:rPr lang="en-GB" sz="2000" dirty="0">
                <a:effectLst/>
                <a:latin typeface="Century Gothic" panose="020B0502020202020204" pitchFamily="34" charset="0"/>
                <a:ea typeface="Calibri" panose="020F0502020204030204" pitchFamily="34" charset="0"/>
                <a:cs typeface="Arial" panose="020B0604020202020204" pitchFamily="34" charset="0"/>
              </a:rPr>
              <a:t> </a:t>
            </a:r>
            <a:r>
              <a:rPr lang="en-GB" sz="2000" dirty="0" err="1">
                <a:effectLst/>
                <a:latin typeface="Century Gothic" panose="020B0502020202020204" pitchFamily="34" charset="0"/>
                <a:ea typeface="Calibri" panose="020F0502020204030204" pitchFamily="34" charset="0"/>
                <a:cs typeface="Arial" panose="020B0604020202020204" pitchFamily="34" charset="0"/>
              </a:rPr>
              <a:t>Passwörter</a:t>
            </a:r>
            <a:r>
              <a:rPr lang="en-GB" sz="2000" dirty="0">
                <a:effectLst/>
                <a:latin typeface="Century Gothic" panose="020B0502020202020204" pitchFamily="34" charset="0"/>
                <a:ea typeface="Calibri" panose="020F0502020204030204" pitchFamily="34" charset="0"/>
                <a:cs typeface="Arial" panose="020B0604020202020204" pitchFamily="34" charset="0"/>
              </a:rPr>
              <a:t> für </a:t>
            </a:r>
            <a:r>
              <a:rPr lang="en-GB" sz="2000" dirty="0" err="1">
                <a:effectLst/>
                <a:latin typeface="Century Gothic" panose="020B0502020202020204" pitchFamily="34" charset="0"/>
                <a:ea typeface="Calibri" panose="020F0502020204030204" pitchFamily="34" charset="0"/>
                <a:cs typeface="Arial" panose="020B0604020202020204" pitchFamily="34" charset="0"/>
              </a:rPr>
              <a:t>jedes</a:t>
            </a:r>
            <a:r>
              <a:rPr lang="en-GB" sz="2000" dirty="0">
                <a:effectLst/>
                <a:latin typeface="Century Gothic" panose="020B0502020202020204" pitchFamily="34" charset="0"/>
                <a:ea typeface="Calibri" panose="020F0502020204030204" pitchFamily="34" charset="0"/>
                <a:cs typeface="Arial" panose="020B0604020202020204" pitchFamily="34" charset="0"/>
              </a:rPr>
              <a:t> </a:t>
            </a:r>
            <a:r>
              <a:rPr lang="en-GB" sz="2000" dirty="0" err="1">
                <a:effectLst/>
                <a:latin typeface="Century Gothic" panose="020B0502020202020204" pitchFamily="34" charset="0"/>
                <a:ea typeface="Calibri" panose="020F0502020204030204" pitchFamily="34" charset="0"/>
                <a:cs typeface="Arial" panose="020B0604020202020204" pitchFamily="34" charset="0"/>
              </a:rPr>
              <a:t>Konto</a:t>
            </a:r>
            <a:endParaRPr lang="de-AT" sz="2000" dirty="0">
              <a:effectLst/>
              <a:latin typeface="Century Gothic" panose="020B0502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64ACFBDC-C654-9939-0757-959D8107DB70}"/>
              </a:ext>
            </a:extLst>
          </p:cNvPr>
          <p:cNvSpPr txBox="1"/>
          <p:nvPr/>
        </p:nvSpPr>
        <p:spPr>
          <a:xfrm>
            <a:off x="183221" y="1593190"/>
            <a:ext cx="7692390" cy="830997"/>
          </a:xfrm>
          <a:prstGeom prst="rect">
            <a:avLst/>
          </a:prstGeom>
          <a:noFill/>
        </p:spPr>
        <p:txBody>
          <a:bodyPr wrap="square">
            <a:spAutoFit/>
          </a:bodyPr>
          <a:lstStyle/>
          <a:p>
            <a:r>
              <a:rPr lang="en-GB" sz="2400" u="sng" dirty="0" err="1">
                <a:effectLst/>
                <a:latin typeface="Century Gothic" panose="020B0502020202020204" pitchFamily="34" charset="0"/>
                <a:ea typeface="Calibri" panose="020F0502020204030204" pitchFamily="34" charset="0"/>
                <a:cs typeface="Arial" panose="020B0604020202020204" pitchFamily="34" charset="0"/>
              </a:rPr>
              <a:t>Methoden</a:t>
            </a:r>
            <a:r>
              <a:rPr lang="en-GB" sz="2400" u="sng" dirty="0">
                <a:effectLst/>
                <a:latin typeface="Century Gothic" panose="020B0502020202020204" pitchFamily="34" charset="0"/>
                <a:ea typeface="Calibri" panose="020F0502020204030204" pitchFamily="34" charset="0"/>
                <a:cs typeface="Arial" panose="020B0604020202020204" pitchFamily="34" charset="0"/>
              </a:rPr>
              <a:t> </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zur</a:t>
            </a:r>
            <a:r>
              <a:rPr lang="en-GB" sz="2400" u="sng" dirty="0">
                <a:effectLst/>
                <a:latin typeface="Century Gothic" panose="020B0502020202020204" pitchFamily="34" charset="0"/>
                <a:ea typeface="Calibri" panose="020F0502020204030204" pitchFamily="34" charset="0"/>
                <a:cs typeface="Arial" panose="020B0604020202020204" pitchFamily="34" charset="0"/>
              </a:rPr>
              <a:t> </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Erstellung</a:t>
            </a:r>
            <a:r>
              <a:rPr lang="en-GB" sz="2400" u="sng" dirty="0">
                <a:effectLst/>
                <a:latin typeface="Century Gothic" panose="020B0502020202020204" pitchFamily="34" charset="0"/>
                <a:ea typeface="Calibri" panose="020F0502020204030204" pitchFamily="34" charset="0"/>
                <a:cs typeface="Arial" panose="020B0604020202020204" pitchFamily="34" charset="0"/>
              </a:rPr>
              <a:t> von starken &amp; </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einzigartigen</a:t>
            </a:r>
            <a:r>
              <a:rPr lang="en-GB" sz="2400" u="sng" dirty="0">
                <a:effectLst/>
                <a:latin typeface="Century Gothic" panose="020B0502020202020204" pitchFamily="34" charset="0"/>
                <a:ea typeface="Calibri" panose="020F0502020204030204" pitchFamily="34" charset="0"/>
                <a:cs typeface="Arial" panose="020B0604020202020204" pitchFamily="34" charset="0"/>
              </a:rPr>
              <a:t> </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Passwörtern</a:t>
            </a:r>
            <a:r>
              <a:rPr lang="en-GB" sz="24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2400" dirty="0"/>
          </a:p>
        </p:txBody>
      </p:sp>
    </p:spTree>
    <p:extLst>
      <p:ext uri="{BB962C8B-B14F-4D97-AF65-F5344CB8AC3E}">
        <p14:creationId xmlns:p14="http://schemas.microsoft.com/office/powerpoint/2010/main" val="57780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ZWEI-FAKTOR-AUTHENTIFZIERUNG</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pic>
        <p:nvPicPr>
          <p:cNvPr id="11" name="Grafik 10">
            <a:extLst>
              <a:ext uri="{FF2B5EF4-FFF2-40B4-BE49-F238E27FC236}">
                <a16:creationId xmlns:a16="http://schemas.microsoft.com/office/drawing/2014/main" id="{210124DC-BD54-B023-6E62-622B5AA15231}"/>
              </a:ext>
            </a:extLst>
          </p:cNvPr>
          <p:cNvPicPr>
            <a:picLocks noChangeAspect="1"/>
          </p:cNvPicPr>
          <p:nvPr/>
        </p:nvPicPr>
        <p:blipFill>
          <a:blip r:embed="rId5"/>
          <a:stretch>
            <a:fillRect/>
          </a:stretch>
        </p:blipFill>
        <p:spPr>
          <a:xfrm>
            <a:off x="8666212" y="1751717"/>
            <a:ext cx="2497517" cy="2830519"/>
          </a:xfrm>
          <a:prstGeom prst="rect">
            <a:avLst/>
          </a:prstGeom>
        </p:spPr>
      </p:pic>
      <p:sp>
        <p:nvSpPr>
          <p:cNvPr id="12" name="Textfeld 11">
            <a:extLst>
              <a:ext uri="{FF2B5EF4-FFF2-40B4-BE49-F238E27FC236}">
                <a16:creationId xmlns:a16="http://schemas.microsoft.com/office/drawing/2014/main" id="{CC91E129-6548-1DE0-6EE4-65DA19305599}"/>
              </a:ext>
            </a:extLst>
          </p:cNvPr>
          <p:cNvSpPr txBox="1"/>
          <p:nvPr/>
        </p:nvSpPr>
        <p:spPr>
          <a:xfrm>
            <a:off x="419654" y="2189629"/>
            <a:ext cx="14700094" cy="800219"/>
          </a:xfrm>
          <a:prstGeom prst="rect">
            <a:avLst/>
          </a:prstGeom>
          <a:noFill/>
        </p:spPr>
        <p:txBody>
          <a:bodyPr wrap="square" rtlCol="0">
            <a:spAutoFit/>
          </a:bodyPr>
          <a:lstStyle/>
          <a:p>
            <a:pPr algn="just"/>
            <a:r>
              <a:rPr lang="en-US" sz="1800" b="0" i="0" u="none" strike="noStrike" dirty="0">
                <a:solidFill>
                  <a:srgbClr val="000000"/>
                </a:solidFill>
                <a:effectLst/>
                <a:latin typeface="Arial" panose="020B0604020202020204" pitchFamily="34" charset="0"/>
              </a:rPr>
              <a:t>.</a:t>
            </a:r>
            <a:endParaRPr lang="en-US" b="0" dirty="0">
              <a:effectLst/>
            </a:endParaRPr>
          </a:p>
          <a:p>
            <a:br>
              <a:rPr lang="en-US" dirty="0"/>
            </a:br>
            <a:endParaRPr lang="de-AT"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1" y="2189629"/>
            <a:ext cx="10789557" cy="2862322"/>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Erhöhte</a:t>
            </a:r>
            <a:r>
              <a:rPr lang="en-GB" sz="2000" dirty="0">
                <a:effectLst/>
                <a:latin typeface="Century Gothic" panose="020B0502020202020204" pitchFamily="34" charset="0"/>
                <a:ea typeface="Calibri" panose="020F0502020204030204" pitchFamily="34" charset="0"/>
                <a:cs typeface="Arial" panose="020B0604020202020204" pitchFamily="34" charset="0"/>
              </a:rPr>
              <a:t> </a:t>
            </a:r>
            <a:r>
              <a:rPr lang="en-GB" sz="2000" dirty="0" err="1">
                <a:effectLst/>
                <a:latin typeface="Century Gothic" panose="020B0502020202020204" pitchFamily="34" charset="0"/>
                <a:ea typeface="Calibri" panose="020F0502020204030204" pitchFamily="34" charset="0"/>
                <a:cs typeface="Arial" panose="020B0604020202020204" pitchFamily="34" charset="0"/>
              </a:rPr>
              <a:t>Sicherheit</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Calibri" panose="020F0502020204030204" pitchFamily="34" charset="0"/>
                <a:cs typeface="Arial" panose="020B0604020202020204" pitchFamily="34" charset="0"/>
              </a:rPr>
              <a:t>Schutz </a:t>
            </a:r>
            <a:r>
              <a:rPr lang="en-GB" sz="2000" dirty="0" err="1">
                <a:effectLst/>
                <a:latin typeface="Century Gothic" panose="020B0502020202020204" pitchFamily="34" charset="0"/>
                <a:ea typeface="Calibri" panose="020F0502020204030204" pitchFamily="34" charset="0"/>
                <a:cs typeface="Arial" panose="020B0604020202020204" pitchFamily="34" charset="0"/>
              </a:rPr>
              <a:t>vor</a:t>
            </a:r>
            <a:r>
              <a:rPr lang="en-GB" sz="2000" dirty="0">
                <a:effectLst/>
                <a:latin typeface="Century Gothic" panose="020B0502020202020204" pitchFamily="34" charset="0"/>
                <a:ea typeface="Calibri" panose="020F0502020204030204" pitchFamily="34" charset="0"/>
                <a:cs typeface="Arial" panose="020B0604020202020204" pitchFamily="34" charset="0"/>
              </a:rPr>
              <a:t> </a:t>
            </a:r>
            <a:r>
              <a:rPr lang="en-GB" sz="2000" dirty="0" err="1">
                <a:effectLst/>
                <a:latin typeface="Century Gothic" panose="020B0502020202020204" pitchFamily="34" charset="0"/>
                <a:ea typeface="Calibri" panose="020F0502020204030204" pitchFamily="34" charset="0"/>
                <a:cs typeface="Arial" panose="020B0604020202020204" pitchFamily="34" charset="0"/>
              </a:rPr>
              <a:t>Passwortdiebstahl</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Reduziertes</a:t>
            </a:r>
            <a:r>
              <a:rPr lang="en-GB" sz="2000" dirty="0">
                <a:effectLst/>
                <a:latin typeface="Century Gothic" panose="020B0502020202020204" pitchFamily="34" charset="0"/>
                <a:ea typeface="Calibri" panose="020F0502020204030204" pitchFamily="34" charset="0"/>
                <a:cs typeface="Arial" panose="020B0604020202020204" pitchFamily="34" charset="0"/>
              </a:rPr>
              <a:t> </a:t>
            </a:r>
            <a:r>
              <a:rPr lang="en-GB" sz="2000" dirty="0" err="1">
                <a:effectLst/>
                <a:latin typeface="Century Gothic" panose="020B0502020202020204" pitchFamily="34" charset="0"/>
                <a:ea typeface="Calibri" panose="020F0502020204030204" pitchFamily="34" charset="0"/>
                <a:cs typeface="Arial" panose="020B0604020202020204" pitchFamily="34" charset="0"/>
              </a:rPr>
              <a:t>Risiko</a:t>
            </a:r>
            <a:r>
              <a:rPr lang="en-GB" sz="2000" dirty="0">
                <a:effectLst/>
                <a:latin typeface="Century Gothic" panose="020B0502020202020204" pitchFamily="34" charset="0"/>
                <a:ea typeface="Calibri" panose="020F0502020204030204" pitchFamily="34" charset="0"/>
                <a:cs typeface="Arial" panose="020B0604020202020204" pitchFamily="34" charset="0"/>
              </a:rPr>
              <a:t> </a:t>
            </a:r>
            <a:r>
              <a:rPr lang="en-GB" sz="2000" dirty="0" err="1">
                <a:effectLst/>
                <a:latin typeface="Century Gothic" panose="020B0502020202020204" pitchFamily="34" charset="0"/>
                <a:ea typeface="Calibri" panose="020F0502020204030204" pitchFamily="34" charset="0"/>
                <a:cs typeface="Arial" panose="020B0604020202020204" pitchFamily="34" charset="0"/>
              </a:rPr>
              <a:t>unbefugten</a:t>
            </a:r>
            <a:r>
              <a:rPr lang="en-GB" sz="2000" dirty="0">
                <a:effectLst/>
                <a:latin typeface="Century Gothic" panose="020B0502020202020204" pitchFamily="34" charset="0"/>
                <a:ea typeface="Calibri" panose="020F0502020204030204" pitchFamily="34" charset="0"/>
                <a:cs typeface="Arial" panose="020B0604020202020204" pitchFamily="34" charset="0"/>
              </a:rPr>
              <a:t> </a:t>
            </a:r>
            <a:r>
              <a:rPr lang="en-GB" sz="2000" dirty="0" err="1">
                <a:effectLst/>
                <a:latin typeface="Century Gothic" panose="020B0502020202020204" pitchFamily="34" charset="0"/>
                <a:ea typeface="Calibri" panose="020F0502020204030204" pitchFamily="34" charset="0"/>
                <a:cs typeface="Arial" panose="020B0604020202020204" pitchFamily="34" charset="0"/>
              </a:rPr>
              <a:t>Zugriffs</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Einhaltung</a:t>
            </a:r>
            <a:r>
              <a:rPr lang="en-GB" sz="2000" dirty="0">
                <a:effectLst/>
                <a:latin typeface="Century Gothic" panose="020B0502020202020204" pitchFamily="34" charset="0"/>
                <a:ea typeface="Calibri" panose="020F0502020204030204" pitchFamily="34" charset="0"/>
                <a:cs typeface="Arial" panose="020B0604020202020204" pitchFamily="34" charset="0"/>
              </a:rPr>
              <a:t> von </a:t>
            </a:r>
            <a:r>
              <a:rPr lang="en-GB" sz="2000" dirty="0" err="1">
                <a:effectLst/>
                <a:latin typeface="Century Gothic" panose="020B0502020202020204" pitchFamily="34" charset="0"/>
                <a:ea typeface="Calibri" panose="020F0502020204030204" pitchFamily="34" charset="0"/>
                <a:cs typeface="Arial" panose="020B0604020202020204" pitchFamily="34" charset="0"/>
              </a:rPr>
              <a:t>Sicherheitsstandards</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Calibri" panose="020F0502020204030204" pitchFamily="34" charset="0"/>
                <a:cs typeface="Arial" panose="020B0604020202020204" pitchFamily="34" charset="0"/>
              </a:rPr>
              <a:t>Benutzerbewusstsein</a:t>
            </a:r>
            <a:r>
              <a:rPr lang="en-GB" sz="2000" dirty="0">
                <a:effectLst/>
                <a:latin typeface="Century Gothic" panose="020B0502020202020204" pitchFamily="34" charset="0"/>
                <a:ea typeface="Calibri" panose="020F0502020204030204" pitchFamily="34" charset="0"/>
                <a:cs typeface="Arial" panose="020B0604020202020204" pitchFamily="34" charset="0"/>
              </a:rPr>
              <a:t>- und </a:t>
            </a:r>
            <a:r>
              <a:rPr lang="en-GB" sz="2000" dirty="0" err="1">
                <a:effectLst/>
                <a:latin typeface="Century Gothic" panose="020B0502020202020204" pitchFamily="34" charset="0"/>
                <a:ea typeface="Calibri" panose="020F0502020204030204" pitchFamily="34" charset="0"/>
                <a:cs typeface="Arial" panose="020B0604020202020204" pitchFamily="34" charset="0"/>
              </a:rPr>
              <a:t>kontrolle</a:t>
            </a:r>
            <a:endParaRPr lang="de-AT" sz="2000" dirty="0">
              <a:effectLst/>
              <a:latin typeface="Century Gothic" panose="020B0502020202020204" pitchFamily="34" charset="0"/>
              <a:ea typeface="Times New Roman" panose="02020603050405020304" pitchFamily="18" charset="0"/>
            </a:endParaRPr>
          </a:p>
        </p:txBody>
      </p:sp>
      <p:sp>
        <p:nvSpPr>
          <p:cNvPr id="3" name="Textfeld 2">
            <a:extLst>
              <a:ext uri="{FF2B5EF4-FFF2-40B4-BE49-F238E27FC236}">
                <a16:creationId xmlns:a16="http://schemas.microsoft.com/office/drawing/2014/main" id="{53D4DD2A-4586-48C1-1D98-D3244D084092}"/>
              </a:ext>
            </a:extLst>
          </p:cNvPr>
          <p:cNvSpPr txBox="1"/>
          <p:nvPr/>
        </p:nvSpPr>
        <p:spPr>
          <a:xfrm>
            <a:off x="183221" y="1501448"/>
            <a:ext cx="7692390" cy="467244"/>
          </a:xfrm>
          <a:prstGeom prst="rect">
            <a:avLst/>
          </a:prstGeom>
          <a:noFill/>
        </p:spPr>
        <p:txBody>
          <a:bodyPr wrap="square">
            <a:spAutoFit/>
          </a:bodyPr>
          <a:lstStyle/>
          <a:p>
            <a:pPr algn="just">
              <a:lnSpc>
                <a:spcPct val="107000"/>
              </a:lnSpc>
              <a:spcBef>
                <a:spcPts val="1200"/>
              </a:spcBef>
              <a:spcAft>
                <a:spcPts val="1200"/>
              </a:spcAft>
            </a:pPr>
            <a:r>
              <a:rPr lang="en-GB" sz="2400" u="sng" dirty="0" err="1">
                <a:effectLst/>
                <a:latin typeface="Century Gothic" panose="020B0502020202020204" pitchFamily="34" charset="0"/>
                <a:ea typeface="Calibri" panose="020F0502020204030204" pitchFamily="34" charset="0"/>
                <a:cs typeface="Arial" panose="020B0604020202020204" pitchFamily="34" charset="0"/>
              </a:rPr>
              <a:t>Bedeutung</a:t>
            </a:r>
            <a:r>
              <a:rPr lang="en-GB" sz="2400" u="sng" dirty="0">
                <a:effectLst/>
                <a:latin typeface="Century Gothic" panose="020B0502020202020204" pitchFamily="34" charset="0"/>
                <a:ea typeface="Calibri" panose="020F0502020204030204" pitchFamily="34" charset="0"/>
                <a:cs typeface="Arial" panose="020B0604020202020204" pitchFamily="34" charset="0"/>
              </a:rPr>
              <a:t> der Zwei-</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Faktor</a:t>
            </a:r>
            <a:r>
              <a:rPr lang="en-GB" sz="2400" u="sng" dirty="0">
                <a:effectLst/>
                <a:latin typeface="Century Gothic" panose="020B0502020202020204" pitchFamily="34" charset="0"/>
                <a:ea typeface="Calibri" panose="020F0502020204030204" pitchFamily="34" charset="0"/>
                <a:cs typeface="Arial" panose="020B0604020202020204" pitchFamily="34" charset="0"/>
              </a:rPr>
              <a:t>-</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Authentifizierung</a:t>
            </a:r>
            <a:r>
              <a:rPr lang="en-GB" sz="24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812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ZWEI-FAKTOR-AUTHENTIFZIERUNG</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2" name="Textfeld 11">
            <a:extLst>
              <a:ext uri="{FF2B5EF4-FFF2-40B4-BE49-F238E27FC236}">
                <a16:creationId xmlns:a16="http://schemas.microsoft.com/office/drawing/2014/main" id="{CC91E129-6548-1DE0-6EE4-65DA19305599}"/>
              </a:ext>
            </a:extLst>
          </p:cNvPr>
          <p:cNvSpPr txBox="1"/>
          <p:nvPr/>
        </p:nvSpPr>
        <p:spPr>
          <a:xfrm>
            <a:off x="183222" y="1751717"/>
            <a:ext cx="14700094" cy="461665"/>
          </a:xfrm>
          <a:prstGeom prst="rect">
            <a:avLst/>
          </a:prstGeom>
          <a:noFill/>
        </p:spPr>
        <p:txBody>
          <a:bodyPr wrap="square" rtlCol="0">
            <a:spAutoFit/>
          </a:bodyPr>
          <a:lstStyle/>
          <a:p>
            <a:pPr algn="just"/>
            <a:r>
              <a:rPr lang="en-GB" sz="2400" u="sng" dirty="0" err="1">
                <a:effectLst/>
                <a:latin typeface="Century Gothic" panose="020B0502020202020204" pitchFamily="34" charset="0"/>
                <a:ea typeface="Calibri" panose="020F0502020204030204" pitchFamily="34" charset="0"/>
                <a:cs typeface="Arial" panose="020B0604020202020204" pitchFamily="34" charset="0"/>
              </a:rPr>
              <a:t>Methoden</a:t>
            </a:r>
            <a:r>
              <a:rPr lang="en-GB" sz="2400" u="sng" dirty="0">
                <a:effectLst/>
                <a:latin typeface="Century Gothic" panose="020B0502020202020204" pitchFamily="34" charset="0"/>
                <a:ea typeface="Calibri" panose="020F0502020204030204" pitchFamily="34" charset="0"/>
                <a:cs typeface="Arial" panose="020B0604020202020204" pitchFamily="34" charset="0"/>
              </a:rPr>
              <a:t> der Zwei-</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Faktor</a:t>
            </a:r>
            <a:r>
              <a:rPr lang="en-GB" sz="2400" u="sng" dirty="0">
                <a:effectLst/>
                <a:latin typeface="Century Gothic" panose="020B0502020202020204" pitchFamily="34" charset="0"/>
                <a:ea typeface="Calibri" panose="020F0502020204030204" pitchFamily="34" charset="0"/>
                <a:cs typeface="Arial" panose="020B0604020202020204" pitchFamily="34" charset="0"/>
              </a:rPr>
              <a:t>-</a:t>
            </a:r>
            <a:r>
              <a:rPr lang="en-GB" sz="2400" u="sng" dirty="0" err="1">
                <a:effectLst/>
                <a:latin typeface="Century Gothic" panose="020B0502020202020204" pitchFamily="34" charset="0"/>
                <a:ea typeface="Calibri" panose="020F0502020204030204" pitchFamily="34" charset="0"/>
                <a:cs typeface="Arial" panose="020B0604020202020204" pitchFamily="34" charset="0"/>
              </a:rPr>
              <a:t>Authentifizierung</a:t>
            </a:r>
            <a:r>
              <a:rPr lang="en-GB" sz="2400" u="sng" dirty="0">
                <a:effectLst/>
                <a:latin typeface="Century Gothic" panose="020B0502020202020204" pitchFamily="34" charset="0"/>
                <a:ea typeface="Calibri" panose="020F0502020204030204" pitchFamily="34" charset="0"/>
                <a:cs typeface="Arial" panose="020B0604020202020204" pitchFamily="34" charset="0"/>
              </a:rPr>
              <a:t>:</a:t>
            </a:r>
            <a:endParaRPr lang="de-AT" sz="2400" dirty="0"/>
          </a:p>
        </p:txBody>
      </p:sp>
      <p:sp>
        <p:nvSpPr>
          <p:cNvPr id="14" name="Textfeld 13">
            <a:extLst>
              <a:ext uri="{FF2B5EF4-FFF2-40B4-BE49-F238E27FC236}">
                <a16:creationId xmlns:a16="http://schemas.microsoft.com/office/drawing/2014/main" id="{38EB908B-A319-7D04-DD70-7D3C951D47A7}"/>
              </a:ext>
            </a:extLst>
          </p:cNvPr>
          <p:cNvSpPr txBox="1"/>
          <p:nvPr/>
        </p:nvSpPr>
        <p:spPr>
          <a:xfrm>
            <a:off x="183222" y="2498059"/>
            <a:ext cx="10789557" cy="2246769"/>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Times New Roman" panose="02020603050405020304" pitchFamily="18" charset="0"/>
              </a:rPr>
              <a:t>Textnachricht</a:t>
            </a:r>
            <a:r>
              <a:rPr lang="en-GB" sz="2000" dirty="0">
                <a:effectLst/>
                <a:latin typeface="Century Gothic" panose="020B0502020202020204" pitchFamily="34" charset="0"/>
                <a:ea typeface="Times New Roman" panose="02020603050405020304" pitchFamily="18" charset="0"/>
              </a:rPr>
              <a:t> (SMS)-Codes</a:t>
            </a: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Times New Roman" panose="02020603050405020304" pitchFamily="18" charset="0"/>
              </a:rPr>
              <a:t>Authentifizierungs</a:t>
            </a:r>
            <a:r>
              <a:rPr lang="en-GB" sz="2000" dirty="0">
                <a:effectLst/>
                <a:latin typeface="Century Gothic" panose="020B0502020202020204" pitchFamily="34" charset="0"/>
                <a:ea typeface="Times New Roman" panose="02020603050405020304" pitchFamily="18" charset="0"/>
              </a:rPr>
              <a:t>-Apps</a:t>
            </a: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Hardware-Token</a:t>
            </a: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Times New Roman" panose="02020603050405020304" pitchFamily="18" charset="0"/>
              </a:rPr>
              <a:t>Biometrische</a:t>
            </a:r>
            <a:r>
              <a:rPr lang="en-GB" sz="2000" dirty="0">
                <a:effectLst/>
                <a:latin typeface="Century Gothic" panose="020B0502020202020204" pitchFamily="34" charset="0"/>
                <a:ea typeface="Times New Roman" panose="02020603050405020304" pitchFamily="18" charset="0"/>
              </a:rPr>
              <a:t> </a:t>
            </a:r>
            <a:r>
              <a:rPr lang="en-GB" sz="2000" dirty="0" err="1">
                <a:effectLst/>
                <a:latin typeface="Century Gothic" panose="020B0502020202020204" pitchFamily="34" charset="0"/>
                <a:ea typeface="Times New Roman" panose="02020603050405020304" pitchFamily="18" charset="0"/>
              </a:rPr>
              <a:t>Authentifizierung</a:t>
            </a:r>
            <a:endParaRPr lang="en-GB" sz="2000" dirty="0">
              <a:effectLst/>
              <a:latin typeface="Century Gothic" panose="020B0502020202020204" pitchFamily="34" charset="0"/>
              <a:ea typeface="Times New Roman" panose="02020603050405020304" pitchFamily="18" charset="0"/>
            </a:endParaRPr>
          </a:p>
        </p:txBody>
      </p:sp>
      <p:sp>
        <p:nvSpPr>
          <p:cNvPr id="2" name="Freeform 10">
            <a:extLst>
              <a:ext uri="{FF2B5EF4-FFF2-40B4-BE49-F238E27FC236}">
                <a16:creationId xmlns:a16="http://schemas.microsoft.com/office/drawing/2014/main" id="{E5F690B3-1364-9627-BA5A-85FFFC9225C7}"/>
              </a:ext>
            </a:extLst>
          </p:cNvPr>
          <p:cNvSpPr/>
          <p:nvPr/>
        </p:nvSpPr>
        <p:spPr>
          <a:xfrm>
            <a:off x="8811477" y="1622945"/>
            <a:ext cx="2444458" cy="3629678"/>
          </a:xfrm>
          <a:custGeom>
            <a:avLst/>
            <a:gdLst/>
            <a:ahLst/>
            <a:cxnLst/>
            <a:rect l="l" t="t" r="r" b="b"/>
            <a:pathLst>
              <a:path w="3142211" h="4114800">
                <a:moveTo>
                  <a:pt x="0" y="0"/>
                </a:moveTo>
                <a:lnTo>
                  <a:pt x="3142211" y="0"/>
                </a:lnTo>
                <a:lnTo>
                  <a:pt x="314221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Tree>
    <p:extLst>
      <p:ext uri="{BB962C8B-B14F-4D97-AF65-F5344CB8AC3E}">
        <p14:creationId xmlns:p14="http://schemas.microsoft.com/office/powerpoint/2010/main" val="16520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22420AA0-85D6-611D-3CDC-0A7E81351ED4}"/>
            </a:ext>
          </a:extLst>
        </p:cNvPr>
        <p:cNvGrpSpPr/>
        <p:nvPr/>
      </p:nvGrpSpPr>
      <p:grpSpPr>
        <a:xfrm>
          <a:off x="0" y="0"/>
          <a:ext cx="0" cy="0"/>
          <a:chOff x="0" y="0"/>
          <a:chExt cx="0" cy="0"/>
        </a:xfrm>
      </p:grpSpPr>
      <p:sp>
        <p:nvSpPr>
          <p:cNvPr id="196" name="Google Shape;196;p4">
            <a:extLst>
              <a:ext uri="{FF2B5EF4-FFF2-40B4-BE49-F238E27FC236}">
                <a16:creationId xmlns:a16="http://schemas.microsoft.com/office/drawing/2014/main" id="{2F34671F-1EBB-59FB-26D2-805E5CF91363}"/>
              </a:ext>
            </a:extLst>
          </p:cNvPr>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00000"/>
              </a:lnSpc>
            </a:pPr>
            <a:r>
              <a:rPr lang="en-GB" sz="3400" dirty="0" err="1">
                <a:solidFill>
                  <a:schemeClr val="lt1"/>
                </a:solidFill>
                <a:latin typeface="Century Gothic" panose="020B0502020202020204" pitchFamily="34" charset="0"/>
                <a:cs typeface="Calibri"/>
              </a:rPr>
              <a:t>REGELMÄßIGE</a:t>
            </a:r>
            <a:r>
              <a:rPr lang="en-GB" sz="3400" dirty="0">
                <a:solidFill>
                  <a:schemeClr val="lt1"/>
                </a:solidFill>
                <a:latin typeface="Century Gothic" panose="020B0502020202020204" pitchFamily="34" charset="0"/>
                <a:cs typeface="Calibri"/>
              </a:rPr>
              <a:t> AKTUALISIERUNG DER SOFTWARE UND GERÄTE</a:t>
            </a:r>
            <a:endParaRPr lang="en-US" sz="3400" dirty="0">
              <a:solidFill>
                <a:schemeClr val="lt1"/>
              </a:solidFill>
              <a:latin typeface="Century Gothic" panose="020B0502020202020204" pitchFamily="34" charset="0"/>
              <a:cs typeface="Calibri"/>
            </a:endParaRPr>
          </a:p>
        </p:txBody>
      </p:sp>
      <p:sp>
        <p:nvSpPr>
          <p:cNvPr id="198" name="Google Shape;198;p4">
            <a:extLst>
              <a:ext uri="{FF2B5EF4-FFF2-40B4-BE49-F238E27FC236}">
                <a16:creationId xmlns:a16="http://schemas.microsoft.com/office/drawing/2014/main" id="{31935117-C753-D430-0CF3-AA504D508D76}"/>
              </a:ext>
            </a:extLst>
          </p:cNvPr>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a:extLst>
              <a:ext uri="{FF2B5EF4-FFF2-40B4-BE49-F238E27FC236}">
                <a16:creationId xmlns:a16="http://schemas.microsoft.com/office/drawing/2014/main" id="{A1E5A4BC-681F-0727-C2EC-221C01D94425}"/>
              </a:ext>
            </a:extLst>
          </p:cNvPr>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A288693D-D787-DD98-76CE-D6A0E71C178A}"/>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87711EE5-A1B4-16AC-B2B8-62A7DD291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2C68E5E7-4F9A-41CD-6CD8-E40B6E7FDEBA}"/>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8" name="Textfeld 7">
            <a:extLst>
              <a:ext uri="{FF2B5EF4-FFF2-40B4-BE49-F238E27FC236}">
                <a16:creationId xmlns:a16="http://schemas.microsoft.com/office/drawing/2014/main" id="{05DDB89D-1A0A-CD76-7053-B2810C74F0A3}"/>
              </a:ext>
            </a:extLst>
          </p:cNvPr>
          <p:cNvSpPr txBox="1"/>
          <p:nvPr/>
        </p:nvSpPr>
        <p:spPr>
          <a:xfrm>
            <a:off x="8641875" y="4138873"/>
            <a:ext cx="1769652" cy="369332"/>
          </a:xfrm>
          <a:prstGeom prst="rect">
            <a:avLst/>
          </a:prstGeom>
          <a:noFill/>
        </p:spPr>
        <p:txBody>
          <a:bodyPr wrap="none" rtlCol="0">
            <a:spAutoFit/>
          </a:bodyPr>
          <a:lstStyle/>
          <a:p>
            <a:r>
              <a:rPr lang="de-DE" dirty="0"/>
              <a:t>www.pexels.com</a:t>
            </a:r>
            <a:endParaRPr lang="de-AT" dirty="0"/>
          </a:p>
        </p:txBody>
      </p:sp>
      <p:pic>
        <p:nvPicPr>
          <p:cNvPr id="9" name="Grafik 8">
            <a:extLst>
              <a:ext uri="{FF2B5EF4-FFF2-40B4-BE49-F238E27FC236}">
                <a16:creationId xmlns:a16="http://schemas.microsoft.com/office/drawing/2014/main" id="{E112C054-FFF0-54DB-FD6A-DFC0AD59ADC5}"/>
              </a:ext>
            </a:extLst>
          </p:cNvPr>
          <p:cNvPicPr>
            <a:picLocks noChangeAspect="1"/>
          </p:cNvPicPr>
          <p:nvPr/>
        </p:nvPicPr>
        <p:blipFill>
          <a:blip r:embed="rId5"/>
          <a:stretch>
            <a:fillRect/>
          </a:stretch>
        </p:blipFill>
        <p:spPr>
          <a:xfrm>
            <a:off x="8015037" y="2479997"/>
            <a:ext cx="2571750" cy="1666875"/>
          </a:xfrm>
          <a:prstGeom prst="rect">
            <a:avLst/>
          </a:prstGeom>
        </p:spPr>
      </p:pic>
      <p:sp>
        <p:nvSpPr>
          <p:cNvPr id="2" name="Textfeld 1">
            <a:extLst>
              <a:ext uri="{FF2B5EF4-FFF2-40B4-BE49-F238E27FC236}">
                <a16:creationId xmlns:a16="http://schemas.microsoft.com/office/drawing/2014/main" id="{3ADF0B4E-9818-F6FF-26F4-C2AF86015D19}"/>
              </a:ext>
            </a:extLst>
          </p:cNvPr>
          <p:cNvSpPr txBox="1"/>
          <p:nvPr/>
        </p:nvSpPr>
        <p:spPr>
          <a:xfrm>
            <a:off x="183222" y="1995499"/>
            <a:ext cx="10789557" cy="3477875"/>
          </a:xfrm>
          <a:prstGeom prst="rect">
            <a:avLst/>
          </a:prstGeom>
          <a:noFill/>
        </p:spPr>
        <p:txBody>
          <a:bodyPr wrap="square">
            <a:spAutoFit/>
          </a:bodyPr>
          <a:lstStyle/>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Times New Roman" panose="02020603050405020304" pitchFamily="18" charset="0"/>
              </a:rPr>
              <a:t>Behebung</a:t>
            </a:r>
            <a:r>
              <a:rPr lang="en-GB" sz="2000" dirty="0">
                <a:effectLst/>
                <a:latin typeface="Century Gothic" panose="020B0502020202020204" pitchFamily="34" charset="0"/>
                <a:ea typeface="Times New Roman" panose="02020603050405020304" pitchFamily="18" charset="0"/>
              </a:rPr>
              <a:t> von </a:t>
            </a:r>
            <a:r>
              <a:rPr lang="en-GB" sz="2000" dirty="0" err="1">
                <a:effectLst/>
                <a:latin typeface="Century Gothic" panose="020B0502020202020204" pitchFamily="34" charset="0"/>
                <a:ea typeface="Times New Roman" panose="02020603050405020304" pitchFamily="18" charset="0"/>
              </a:rPr>
              <a:t>Sicherheitslücken</a:t>
            </a:r>
            <a:endParaRPr lang="en-GB" sz="20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2000" dirty="0">
                <a:latin typeface="Century Gothic" panose="020B0502020202020204" pitchFamily="34" charset="0"/>
                <a:ea typeface="Times New Roman" panose="02020603050405020304" pitchFamily="18" charset="0"/>
              </a:rPr>
              <a:t>Schutz </a:t>
            </a:r>
            <a:r>
              <a:rPr lang="en-GB" sz="2000" dirty="0" err="1">
                <a:latin typeface="Century Gothic" panose="020B0502020202020204" pitchFamily="34" charset="0"/>
                <a:ea typeface="Times New Roman" panose="02020603050405020304" pitchFamily="18" charset="0"/>
              </a:rPr>
              <a:t>vor</a:t>
            </a:r>
            <a:r>
              <a:rPr lang="en-GB" sz="2000" dirty="0">
                <a:latin typeface="Century Gothic" panose="020B0502020202020204" pitchFamily="34" charset="0"/>
                <a:ea typeface="Times New Roman" panose="02020603050405020304" pitchFamily="18" charset="0"/>
              </a:rPr>
              <a:t> Exploits</a:t>
            </a:r>
          </a:p>
          <a:p>
            <a:pPr marL="342900" lvl="0" indent="-342900" algn="just">
              <a:spcBef>
                <a:spcPts val="1200"/>
              </a:spcBef>
              <a:spcAft>
                <a:spcPts val="1200"/>
              </a:spcAft>
              <a:buFont typeface="+mj-lt"/>
              <a:buAutoNum type="arabicPeriod"/>
            </a:pPr>
            <a:r>
              <a:rPr lang="en-GB" sz="2000" dirty="0" err="1">
                <a:effectLst/>
                <a:latin typeface="Century Gothic" panose="020B0502020202020204" pitchFamily="34" charset="0"/>
                <a:ea typeface="Times New Roman" panose="02020603050405020304" pitchFamily="18" charset="0"/>
              </a:rPr>
              <a:t>Einhaltung</a:t>
            </a:r>
            <a:r>
              <a:rPr lang="en-GB" sz="2000" dirty="0">
                <a:effectLst/>
                <a:latin typeface="Century Gothic" panose="020B0502020202020204" pitchFamily="34" charset="0"/>
                <a:ea typeface="Times New Roman" panose="02020603050405020304" pitchFamily="18" charset="0"/>
              </a:rPr>
              <a:t> von </a:t>
            </a:r>
            <a:r>
              <a:rPr lang="en-GB" sz="2000" dirty="0" err="1">
                <a:effectLst/>
                <a:latin typeface="Century Gothic" panose="020B0502020202020204" pitchFamily="34" charset="0"/>
                <a:ea typeface="Times New Roman" panose="02020603050405020304" pitchFamily="18" charset="0"/>
              </a:rPr>
              <a:t>Vorschriften</a:t>
            </a:r>
            <a:endParaRPr lang="en-GB" sz="20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2000" dirty="0" err="1">
                <a:latin typeface="Century Gothic" panose="020B0502020202020204" pitchFamily="34" charset="0"/>
                <a:ea typeface="Times New Roman" panose="02020603050405020304" pitchFamily="18" charset="0"/>
              </a:rPr>
              <a:t>Verbesserung</a:t>
            </a:r>
            <a:r>
              <a:rPr lang="en-GB" sz="2000" dirty="0">
                <a:latin typeface="Century Gothic" panose="020B0502020202020204" pitchFamily="34" charset="0"/>
                <a:ea typeface="Times New Roman" panose="02020603050405020304" pitchFamily="18" charset="0"/>
              </a:rPr>
              <a:t> von </a:t>
            </a:r>
            <a:r>
              <a:rPr lang="en-GB" sz="2000" dirty="0" err="1">
                <a:latin typeface="Century Gothic" panose="020B0502020202020204" pitchFamily="34" charset="0"/>
                <a:ea typeface="Times New Roman" panose="02020603050405020304" pitchFamily="18" charset="0"/>
              </a:rPr>
              <a:t>Stabilität</a:t>
            </a:r>
            <a:r>
              <a:rPr lang="en-GB" sz="2000" dirty="0">
                <a:latin typeface="Century Gothic" panose="020B0502020202020204" pitchFamily="34" charset="0"/>
                <a:ea typeface="Times New Roman" panose="02020603050405020304" pitchFamily="18" charset="0"/>
              </a:rPr>
              <a:t> und </a:t>
            </a:r>
            <a:r>
              <a:rPr lang="en-GB" sz="2000" dirty="0" err="1">
                <a:latin typeface="Century Gothic" panose="020B0502020202020204" pitchFamily="34" charset="0"/>
                <a:ea typeface="Times New Roman" panose="02020603050405020304" pitchFamily="18" charset="0"/>
              </a:rPr>
              <a:t>Leistung</a:t>
            </a:r>
            <a:endParaRPr lang="en-GB" sz="2000" dirty="0">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2000" dirty="0">
                <a:effectLst/>
                <a:latin typeface="Century Gothic" panose="020B0502020202020204" pitchFamily="34" charset="0"/>
                <a:ea typeface="Times New Roman" panose="02020603050405020304" pitchFamily="18" charset="0"/>
              </a:rPr>
              <a:t>Schutz </a:t>
            </a:r>
            <a:r>
              <a:rPr lang="en-GB" sz="2000" dirty="0" err="1">
                <a:effectLst/>
                <a:latin typeface="Century Gothic" panose="020B0502020202020204" pitchFamily="34" charset="0"/>
                <a:ea typeface="Times New Roman" panose="02020603050405020304" pitchFamily="18" charset="0"/>
              </a:rPr>
              <a:t>vor</a:t>
            </a:r>
            <a:r>
              <a:rPr lang="en-GB" sz="2000" dirty="0">
                <a:effectLst/>
                <a:latin typeface="Century Gothic" panose="020B0502020202020204" pitchFamily="34" charset="0"/>
                <a:ea typeface="Times New Roman" panose="02020603050405020304" pitchFamily="18" charset="0"/>
              </a:rPr>
              <a:t> Malware und </a:t>
            </a:r>
            <a:r>
              <a:rPr lang="en-GB" sz="2000" dirty="0" err="1">
                <a:effectLst/>
                <a:latin typeface="Century Gothic" panose="020B0502020202020204" pitchFamily="34" charset="0"/>
                <a:ea typeface="Times New Roman" panose="02020603050405020304" pitchFamily="18" charset="0"/>
              </a:rPr>
              <a:t>Cyberangriffen</a:t>
            </a:r>
            <a:endParaRPr lang="en-GB" sz="2000" dirty="0">
              <a:effectLst/>
              <a:latin typeface="Century Gothic" panose="020B0502020202020204" pitchFamily="34" charset="0"/>
              <a:ea typeface="Times New Roman" panose="02020603050405020304" pitchFamily="18" charset="0"/>
            </a:endParaRPr>
          </a:p>
          <a:p>
            <a:pPr marL="342900" lvl="0" indent="-342900" algn="just">
              <a:spcBef>
                <a:spcPts val="1200"/>
              </a:spcBef>
              <a:spcAft>
                <a:spcPts val="1200"/>
              </a:spcAft>
              <a:buFont typeface="+mj-lt"/>
              <a:buAutoNum type="arabicPeriod"/>
            </a:pPr>
            <a:r>
              <a:rPr lang="en-GB" sz="2000" dirty="0" err="1">
                <a:latin typeface="Century Gothic" panose="020B0502020202020204" pitchFamily="34" charset="0"/>
                <a:ea typeface="Times New Roman" panose="02020603050405020304" pitchFamily="18" charset="0"/>
              </a:rPr>
              <a:t>Aufrechterhaltung</a:t>
            </a:r>
            <a:r>
              <a:rPr lang="en-GB" sz="2000" dirty="0">
                <a:latin typeface="Century Gothic" panose="020B0502020202020204" pitchFamily="34" charset="0"/>
                <a:ea typeface="Times New Roman" panose="02020603050405020304" pitchFamily="18" charset="0"/>
              </a:rPr>
              <a:t> des </a:t>
            </a:r>
            <a:r>
              <a:rPr lang="en-GB" sz="2000" dirty="0" err="1">
                <a:latin typeface="Century Gothic" panose="020B0502020202020204" pitchFamily="34" charset="0"/>
                <a:ea typeface="Times New Roman" panose="02020603050405020304" pitchFamily="18" charset="0"/>
              </a:rPr>
              <a:t>Herstellersupports</a:t>
            </a:r>
            <a:endParaRPr lang="en-GB" sz="20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33782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000" dirty="0">
                <a:solidFill>
                  <a:schemeClr val="bg1"/>
                </a:solidFill>
                <a:latin typeface="Century Gothic" panose="020B0502020202020204" pitchFamily="34" charset="0"/>
                <a:cs typeface="Times New Roman" panose="02020603050405020304" pitchFamily="18" charset="0"/>
              </a:rPr>
              <a:t>Workshop </a:t>
            </a:r>
            <a:r>
              <a:rPr lang="en-GB" sz="3000" dirty="0" err="1">
                <a:solidFill>
                  <a:schemeClr val="bg1"/>
                </a:solidFill>
                <a:latin typeface="Century Gothic" panose="020B0502020202020204" pitchFamily="34" charset="0"/>
                <a:cs typeface="Times New Roman" panose="02020603050405020304" pitchFamily="18" charset="0"/>
              </a:rPr>
              <a:t>über</a:t>
            </a:r>
            <a:r>
              <a:rPr lang="en-GB" sz="3000" dirty="0">
                <a:solidFill>
                  <a:schemeClr val="bg1"/>
                </a:solidFill>
                <a:latin typeface="Century Gothic" panose="020B0502020202020204" pitchFamily="34" charset="0"/>
                <a:cs typeface="Times New Roman" panose="02020603050405020304" pitchFamily="18" charset="0"/>
              </a:rPr>
              <a:t> </a:t>
            </a:r>
            <a:r>
              <a:rPr lang="en-GB" sz="3000" dirty="0" err="1">
                <a:solidFill>
                  <a:schemeClr val="bg1"/>
                </a:solidFill>
                <a:latin typeface="Century Gothic" panose="020B0502020202020204" pitchFamily="34" charset="0"/>
                <a:cs typeface="Times New Roman" panose="02020603050405020304" pitchFamily="18" charset="0"/>
              </a:rPr>
              <a:t>grundlegende</a:t>
            </a:r>
            <a:r>
              <a:rPr lang="en-GB" sz="3000" dirty="0">
                <a:solidFill>
                  <a:schemeClr val="bg1"/>
                </a:solidFill>
                <a:latin typeface="Century Gothic" panose="020B0502020202020204" pitchFamily="34" charset="0"/>
                <a:cs typeface="Times New Roman" panose="02020603050405020304" pitchFamily="18" charset="0"/>
              </a:rPr>
              <a:t> </a:t>
            </a:r>
            <a:r>
              <a:rPr lang="en-GB" sz="3000" dirty="0" err="1">
                <a:solidFill>
                  <a:schemeClr val="bg1"/>
                </a:solidFill>
                <a:latin typeface="Century Gothic" panose="020B0502020202020204" pitchFamily="34" charset="0"/>
                <a:cs typeface="Times New Roman" panose="02020603050405020304" pitchFamily="18" charset="0"/>
              </a:rPr>
              <a:t>Sicherheitsmaßnahmen</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409871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ERKENNEN DES BETRUGS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2" name="Diagramm 1">
            <a:extLst>
              <a:ext uri="{FF2B5EF4-FFF2-40B4-BE49-F238E27FC236}">
                <a16:creationId xmlns:a16="http://schemas.microsoft.com/office/drawing/2014/main" id="{30437D44-14F7-43FD-6C9C-3625E6547784}"/>
              </a:ext>
            </a:extLst>
          </p:cNvPr>
          <p:cNvGraphicFramePr/>
          <p:nvPr>
            <p:extLst>
              <p:ext uri="{D42A27DB-BD31-4B8C-83A1-F6EECF244321}">
                <p14:modId xmlns:p14="http://schemas.microsoft.com/office/powerpoint/2010/main" val="3008802361"/>
              </p:ext>
            </p:extLst>
          </p:nvPr>
        </p:nvGraphicFramePr>
        <p:xfrm>
          <a:off x="-1" y="1153115"/>
          <a:ext cx="11704321" cy="4411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108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LERNZIELE</a:t>
            </a:r>
            <a:endParaRPr sz="3400" dirty="0">
              <a:solidFill>
                <a:schemeClr val="lt1"/>
              </a:solidFill>
              <a:latin typeface="Century Gothic" panose="020B0502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2" name="Textfeld 1">
            <a:extLst>
              <a:ext uri="{FF2B5EF4-FFF2-40B4-BE49-F238E27FC236}">
                <a16:creationId xmlns:a16="http://schemas.microsoft.com/office/drawing/2014/main" id="{133149D2-9AD3-928C-767D-99C7003D7B70}"/>
              </a:ext>
            </a:extLst>
          </p:cNvPr>
          <p:cNvSpPr txBox="1"/>
          <p:nvPr/>
        </p:nvSpPr>
        <p:spPr>
          <a:xfrm>
            <a:off x="99138" y="1973029"/>
            <a:ext cx="11931449" cy="3631763"/>
          </a:xfrm>
          <a:prstGeom prst="rect">
            <a:avLst/>
          </a:prstGeom>
          <a:noFill/>
        </p:spPr>
        <p:txBody>
          <a:bodyPr wrap="square" rtlCol="0">
            <a:spAutoFit/>
          </a:bodyPr>
          <a:lstStyle/>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Identifizieren von häufigen Online-Risiken</a:t>
            </a:r>
          </a:p>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Verständnis für die finanziellen und emotionalen Auswirkungen von Online-Sicherheitsverletzungen auf Einzelpersonen schaffen</a:t>
            </a:r>
          </a:p>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Erkennen der Bedeutung des Schutzes persönlicher Informationen im digitalen Bereich</a:t>
            </a:r>
          </a:p>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Verstehen der Risiken des Online-Shoppings</a:t>
            </a:r>
          </a:p>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Bewerten von Sicherheitsmaßnahmen von Websites und Zahlungsmethoden, um sichere Transaktionen zu gewährleisten</a:t>
            </a:r>
          </a:p>
          <a:p>
            <a:pPr marL="342900" lvl="0" indent="-342900" algn="just">
              <a:spcBef>
                <a:spcPts val="1200"/>
              </a:spcBef>
              <a:buFont typeface="Century Gothic" panose="020B0502020202020204" pitchFamily="34" charset="0"/>
              <a:buChar char="-"/>
            </a:pPr>
            <a:r>
              <a:rPr lang="de-DE" sz="2000" dirty="0">
                <a:latin typeface="Century Gothic" panose="020B0502020202020204" pitchFamily="34" charset="0"/>
                <a:ea typeface="Times New Roman" panose="02020603050405020304" pitchFamily="18" charset="0"/>
                <a:cs typeface="Times New Roman" panose="02020603050405020304" pitchFamily="18" charset="0"/>
              </a:rPr>
              <a:t>Erkennen</a:t>
            </a: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 sicherer Strategien zum Schutz persönlicher und finanzieller Informationen bei Online-Einkäufen</a:t>
            </a:r>
            <a:endParaRPr lang="en-US" sz="2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45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ERKENNEN DES BETRUGS</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2" name="Diagramm 1">
            <a:extLst>
              <a:ext uri="{FF2B5EF4-FFF2-40B4-BE49-F238E27FC236}">
                <a16:creationId xmlns:a16="http://schemas.microsoft.com/office/drawing/2014/main" id="{30437D44-14F7-43FD-6C9C-3625E6547784}"/>
              </a:ext>
            </a:extLst>
          </p:cNvPr>
          <p:cNvGraphicFramePr/>
          <p:nvPr>
            <p:extLst>
              <p:ext uri="{D42A27DB-BD31-4B8C-83A1-F6EECF244321}">
                <p14:modId xmlns:p14="http://schemas.microsoft.com/office/powerpoint/2010/main" val="976133469"/>
              </p:ext>
            </p:extLst>
          </p:nvPr>
        </p:nvGraphicFramePr>
        <p:xfrm>
          <a:off x="-1" y="2017432"/>
          <a:ext cx="11704321" cy="44119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feld 3">
            <a:extLst>
              <a:ext uri="{FF2B5EF4-FFF2-40B4-BE49-F238E27FC236}">
                <a16:creationId xmlns:a16="http://schemas.microsoft.com/office/drawing/2014/main" id="{102ED0DE-184F-CEF3-F8ED-A72BECD5A9CE}"/>
              </a:ext>
            </a:extLst>
          </p:cNvPr>
          <p:cNvSpPr txBox="1"/>
          <p:nvPr/>
        </p:nvSpPr>
        <p:spPr>
          <a:xfrm>
            <a:off x="4361797" y="1954051"/>
            <a:ext cx="4577417" cy="492443"/>
          </a:xfrm>
          <a:prstGeom prst="rect">
            <a:avLst/>
          </a:prstGeom>
          <a:noFill/>
        </p:spPr>
        <p:txBody>
          <a:bodyPr wrap="square" rtlCol="0">
            <a:spAutoFit/>
          </a:bodyPr>
          <a:lstStyle/>
          <a:p>
            <a:r>
              <a:rPr lang="de-DE" sz="2600" b="1" dirty="0">
                <a:latin typeface="Century Gothic" panose="020B0502020202020204" pitchFamily="34" charset="0"/>
              </a:rPr>
              <a:t>MERKMALE</a:t>
            </a:r>
            <a:endParaRPr lang="de-AT" sz="2600" b="1" dirty="0">
              <a:latin typeface="Century Gothic" panose="020B0502020202020204" pitchFamily="34" charset="0"/>
            </a:endParaRPr>
          </a:p>
        </p:txBody>
      </p:sp>
    </p:spTree>
    <p:extLst>
      <p:ext uri="{BB962C8B-B14F-4D97-AF65-F5344CB8AC3E}">
        <p14:creationId xmlns:p14="http://schemas.microsoft.com/office/powerpoint/2010/main" val="217597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400" dirty="0">
                <a:solidFill>
                  <a:schemeClr val="lt1"/>
                </a:solidFill>
                <a:latin typeface="Century Gothic" panose="020B0502020202020204" pitchFamily="34" charset="0"/>
                <a:cs typeface="Calibri"/>
              </a:rPr>
              <a:t>Analyse von Phishing-E-Mails</a:t>
            </a:r>
            <a:endParaRPr lang="de-AT" sz="3400" dirty="0">
              <a:solidFill>
                <a:schemeClr val="lt1"/>
              </a:solidFill>
              <a:latin typeface="Century Gothic" panose="020B0502020202020204" pitchFamily="34" charset="0"/>
              <a:cs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93299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r>
              <a:rPr lang="en-GB" sz="3600" dirty="0" err="1">
                <a:solidFill>
                  <a:schemeClr val="bg1"/>
                </a:solidFill>
                <a:effectLst/>
                <a:latin typeface="Century Gothic" panose="020B0502020202020204" pitchFamily="34" charset="0"/>
                <a:ea typeface="Calibri" panose="020F0502020204030204" pitchFamily="34" charset="0"/>
                <a:cs typeface="Arial" panose="020B0604020202020204" pitchFamily="34" charset="0"/>
              </a:rPr>
              <a:t>Strategien</a:t>
            </a:r>
            <a:r>
              <a:rPr lang="en-GB" sz="36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 </a:t>
            </a:r>
            <a:r>
              <a:rPr lang="en-GB" sz="3600" dirty="0" err="1">
                <a:solidFill>
                  <a:schemeClr val="bg1"/>
                </a:solidFill>
                <a:effectLst/>
                <a:latin typeface="Century Gothic" panose="020B0502020202020204" pitchFamily="34" charset="0"/>
                <a:ea typeface="Calibri" panose="020F0502020204030204" pitchFamily="34" charset="0"/>
                <a:cs typeface="Arial" panose="020B0604020202020204" pitchFamily="34" charset="0"/>
              </a:rPr>
              <a:t>zur</a:t>
            </a:r>
            <a:r>
              <a:rPr lang="en-GB" sz="36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 </a:t>
            </a:r>
            <a:r>
              <a:rPr lang="en-GB" sz="3600" dirty="0" err="1">
                <a:solidFill>
                  <a:schemeClr val="bg1"/>
                </a:solidFill>
                <a:effectLst/>
                <a:latin typeface="Century Gothic" panose="020B0502020202020204" pitchFamily="34" charset="0"/>
                <a:ea typeface="Calibri" panose="020F0502020204030204" pitchFamily="34" charset="0"/>
                <a:cs typeface="Arial" panose="020B0604020202020204" pitchFamily="34" charset="0"/>
              </a:rPr>
              <a:t>Erkennung</a:t>
            </a:r>
            <a:r>
              <a:rPr lang="en-GB" sz="36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 von Phishing-</a:t>
            </a:r>
            <a:r>
              <a:rPr lang="en-GB" sz="3600" dirty="0" err="1">
                <a:solidFill>
                  <a:schemeClr val="bg1"/>
                </a:solidFill>
                <a:effectLst/>
                <a:latin typeface="Century Gothic" panose="020B0502020202020204" pitchFamily="34" charset="0"/>
                <a:ea typeface="Calibri" panose="020F0502020204030204" pitchFamily="34" charset="0"/>
                <a:cs typeface="Arial" panose="020B0604020202020204" pitchFamily="34" charset="0"/>
              </a:rPr>
              <a:t>Versuchen</a:t>
            </a:r>
            <a:endParaRPr lang="de-AT" sz="3600" dirty="0">
              <a:solidFill>
                <a:schemeClr val="bg1"/>
              </a:solidFill>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10" name="Diagramm 1">
            <a:extLst>
              <a:ext uri="{FF2B5EF4-FFF2-40B4-BE49-F238E27FC236}">
                <a16:creationId xmlns:a16="http://schemas.microsoft.com/office/drawing/2014/main" id="{BF96C739-BE84-85D1-EE8D-443CD4BEC68B}"/>
              </a:ext>
            </a:extLst>
          </p:cNvPr>
          <p:cNvGraphicFramePr/>
          <p:nvPr>
            <p:extLst>
              <p:ext uri="{D42A27DB-BD31-4B8C-83A1-F6EECF244321}">
                <p14:modId xmlns:p14="http://schemas.microsoft.com/office/powerpoint/2010/main" val="4139915565"/>
              </p:ext>
            </p:extLst>
          </p:nvPr>
        </p:nvGraphicFramePr>
        <p:xfrm>
          <a:off x="747797" y="1537252"/>
          <a:ext cx="10224981" cy="395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016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6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Leitlinien</a:t>
            </a:r>
            <a:r>
              <a:rPr lang="en-GB" sz="36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36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zur</a:t>
            </a:r>
            <a:r>
              <a:rPr lang="en-GB" sz="36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36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Vermeidung</a:t>
            </a:r>
            <a:r>
              <a:rPr lang="en-GB" sz="36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des </a:t>
            </a:r>
            <a:r>
              <a:rPr lang="en-GB" sz="36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Anklickens</a:t>
            </a:r>
            <a:r>
              <a:rPr lang="en-GB" sz="36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36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verdächtiger</a:t>
            </a:r>
            <a:r>
              <a:rPr lang="en-GB" sz="36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Links</a:t>
            </a:r>
            <a:endParaRPr lang="de-AT" sz="36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descr="Ein Bild, das Text, Grafiken, Grafikdesign, Schrift enthält.&#10;&#10;Automatisch generierte Beschreibung">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graphicFrame>
        <p:nvGraphicFramePr>
          <p:cNvPr id="10" name="Diagramm 1">
            <a:extLst>
              <a:ext uri="{FF2B5EF4-FFF2-40B4-BE49-F238E27FC236}">
                <a16:creationId xmlns:a16="http://schemas.microsoft.com/office/drawing/2014/main" id="{BF96C739-BE84-85D1-EE8D-443CD4BEC68B}"/>
              </a:ext>
            </a:extLst>
          </p:cNvPr>
          <p:cNvGraphicFramePr/>
          <p:nvPr>
            <p:extLst>
              <p:ext uri="{D42A27DB-BD31-4B8C-83A1-F6EECF244321}">
                <p14:modId xmlns:p14="http://schemas.microsoft.com/office/powerpoint/2010/main" val="3036843406"/>
              </p:ext>
            </p:extLst>
          </p:nvPr>
        </p:nvGraphicFramePr>
        <p:xfrm>
          <a:off x="747797" y="1537252"/>
          <a:ext cx="10224981" cy="39586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3595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alibri"/>
                <a:cs typeface="Calibri"/>
                <a:sym typeface="Calibri"/>
              </a:rPr>
              <a:t>WICHTIGKEIT DER GEHEIMHALTUNG PERSÖNLICHER INFORMATIONEN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3" name="Textfeld 2">
            <a:extLst>
              <a:ext uri="{FF2B5EF4-FFF2-40B4-BE49-F238E27FC236}">
                <a16:creationId xmlns:a16="http://schemas.microsoft.com/office/drawing/2014/main" id="{88A8F5EE-BCF8-CF5C-1DAD-B33C2A78CD34}"/>
              </a:ext>
            </a:extLst>
          </p:cNvPr>
          <p:cNvSpPr txBox="1"/>
          <p:nvPr/>
        </p:nvSpPr>
        <p:spPr>
          <a:xfrm>
            <a:off x="138758" y="1618298"/>
            <a:ext cx="11914482" cy="4229619"/>
          </a:xfrm>
          <a:prstGeom prst="rect">
            <a:avLst/>
          </a:prstGeom>
          <a:noFill/>
          <a:ln>
            <a:noFill/>
          </a:ln>
        </p:spPr>
        <p:txBody>
          <a:bodyPr wrap="square" rtlCol="0">
            <a:spAutoFit/>
          </a:bodyPr>
          <a:lstStyle/>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Schutz </a:t>
            </a:r>
            <a:r>
              <a:rPr lang="en-GB" sz="2000" dirty="0" err="1">
                <a:effectLst/>
                <a:latin typeface="Century Gothic" panose="020B0502020202020204" pitchFamily="34" charset="0"/>
                <a:ea typeface="Calibri" panose="020F0502020204030204" pitchFamily="34" charset="0"/>
                <a:cs typeface="Arial" panose="020B0604020202020204" pitchFamily="34" charset="0"/>
              </a:rPr>
              <a:t>vor</a:t>
            </a:r>
            <a:r>
              <a:rPr lang="en-GB" sz="2000" dirty="0">
                <a:latin typeface="Century Gothic" panose="020B0502020202020204" pitchFamily="34" charset="0"/>
                <a:ea typeface="Calibri" panose="020F0502020204030204" pitchFamily="34" charset="0"/>
                <a:cs typeface="Arial" panose="020B0604020202020204" pitchFamily="34" charset="0"/>
              </a:rPr>
              <a:t> </a:t>
            </a:r>
            <a:r>
              <a:rPr lang="en-GB" sz="2000" dirty="0" err="1">
                <a:latin typeface="Century Gothic" panose="020B0502020202020204" pitchFamily="34" charset="0"/>
                <a:ea typeface="Calibri" panose="020F0502020204030204" pitchFamily="34" charset="0"/>
                <a:cs typeface="Arial" panose="020B0604020202020204" pitchFamily="34" charset="0"/>
              </a:rPr>
              <a:t>Identitätsdiebstahl</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2000" dirty="0" err="1">
                <a:effectLst/>
                <a:latin typeface="Century Gothic" panose="020B0502020202020204" pitchFamily="34" charset="0"/>
                <a:ea typeface="Calibri" panose="020F0502020204030204" pitchFamily="34" charset="0"/>
                <a:cs typeface="Arial" panose="020B0604020202020204" pitchFamily="34" charset="0"/>
              </a:rPr>
              <a:t>Verhinderung</a:t>
            </a:r>
            <a:r>
              <a:rPr lang="en-GB" sz="2000" dirty="0">
                <a:effectLst/>
                <a:latin typeface="Century Gothic" panose="020B0502020202020204" pitchFamily="34" charset="0"/>
                <a:ea typeface="Calibri" panose="020F0502020204030204" pitchFamily="34" charset="0"/>
                <a:cs typeface="Arial" panose="020B0604020202020204" pitchFamily="34" charset="0"/>
              </a:rPr>
              <a:t> von Cyberstalking und </a:t>
            </a:r>
            <a:r>
              <a:rPr lang="en-GB" sz="2000" dirty="0" err="1">
                <a:effectLst/>
                <a:latin typeface="Century Gothic" panose="020B0502020202020204" pitchFamily="34" charset="0"/>
                <a:ea typeface="Calibri" panose="020F0502020204030204" pitchFamily="34" charset="0"/>
                <a:cs typeface="Arial" panose="020B0604020202020204" pitchFamily="34" charset="0"/>
              </a:rPr>
              <a:t>Belästigung</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2000" dirty="0" err="1">
                <a:effectLst/>
                <a:latin typeface="Century Gothic" panose="020B0502020202020204" pitchFamily="34" charset="0"/>
                <a:ea typeface="Calibri" panose="020F0502020204030204" pitchFamily="34" charset="0"/>
                <a:cs typeface="Arial" panose="020B0604020202020204" pitchFamily="34" charset="0"/>
              </a:rPr>
              <a:t>Vermeidung</a:t>
            </a:r>
            <a:r>
              <a:rPr lang="en-GB" sz="2000" dirty="0">
                <a:effectLst/>
                <a:latin typeface="Century Gothic" panose="020B0502020202020204" pitchFamily="34" charset="0"/>
                <a:ea typeface="Calibri" panose="020F0502020204030204" pitchFamily="34" charset="0"/>
                <a:cs typeface="Arial" panose="020B0604020202020204" pitchFamily="34" charset="0"/>
              </a:rPr>
              <a:t> von Online-</a:t>
            </a:r>
            <a:r>
              <a:rPr lang="en-GB" sz="2000" dirty="0" err="1">
                <a:effectLst/>
                <a:latin typeface="Century Gothic" panose="020B0502020202020204" pitchFamily="34" charset="0"/>
                <a:ea typeface="Calibri" panose="020F0502020204030204" pitchFamily="34" charset="0"/>
                <a:cs typeface="Arial" panose="020B0604020202020204" pitchFamily="34" charset="0"/>
              </a:rPr>
              <a:t>Betrug</a:t>
            </a:r>
            <a:r>
              <a:rPr lang="en-GB" sz="2000" dirty="0">
                <a:effectLst/>
                <a:latin typeface="Century Gothic" panose="020B0502020202020204" pitchFamily="34" charset="0"/>
                <a:ea typeface="Calibri" panose="020F0502020204030204" pitchFamily="34" charset="0"/>
                <a:cs typeface="Arial" panose="020B0604020202020204" pitchFamily="34" charset="0"/>
              </a:rPr>
              <a:t> und Phishing-</a:t>
            </a:r>
            <a:r>
              <a:rPr lang="en-GB" sz="2000" dirty="0" err="1">
                <a:effectLst/>
                <a:latin typeface="Century Gothic" panose="020B0502020202020204" pitchFamily="34" charset="0"/>
                <a:ea typeface="Calibri" panose="020F0502020204030204" pitchFamily="34" charset="0"/>
                <a:cs typeface="Arial" panose="020B0604020202020204" pitchFamily="34" charset="0"/>
              </a:rPr>
              <a:t>Angriffen</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2000" dirty="0">
                <a:effectLst/>
                <a:latin typeface="Century Gothic" panose="020B0502020202020204" pitchFamily="34" charset="0"/>
                <a:ea typeface="Calibri" panose="020F0502020204030204" pitchFamily="34" charset="0"/>
                <a:cs typeface="Arial" panose="020B0604020202020204" pitchFamily="34" charset="0"/>
              </a:rPr>
              <a:t>Schutz von Ruf und </a:t>
            </a:r>
            <a:r>
              <a:rPr lang="en-GB" sz="2000" dirty="0" err="1">
                <a:effectLst/>
                <a:latin typeface="Century Gothic" panose="020B0502020202020204" pitchFamily="34" charset="0"/>
                <a:ea typeface="Calibri" panose="020F0502020204030204" pitchFamily="34" charset="0"/>
                <a:cs typeface="Arial" panose="020B0604020202020204" pitchFamily="34" charset="0"/>
              </a:rPr>
              <a:t>Privatsphäre</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2000" dirty="0" err="1">
                <a:effectLst/>
                <a:latin typeface="Century Gothic" panose="020B0502020202020204" pitchFamily="34" charset="0"/>
                <a:ea typeface="Calibri" panose="020F0502020204030204" pitchFamily="34" charset="0"/>
                <a:cs typeface="Arial" panose="020B0604020202020204" pitchFamily="34" charset="0"/>
              </a:rPr>
              <a:t>Verhinderung</a:t>
            </a:r>
            <a:r>
              <a:rPr lang="en-GB" sz="2000" dirty="0">
                <a:effectLst/>
                <a:latin typeface="Century Gothic" panose="020B0502020202020204" pitchFamily="34" charset="0"/>
                <a:ea typeface="Calibri" panose="020F0502020204030204" pitchFamily="34" charset="0"/>
                <a:cs typeface="Arial" panose="020B0604020202020204" pitchFamily="34" charset="0"/>
              </a:rPr>
              <a:t> von Social-Engineering-</a:t>
            </a:r>
            <a:r>
              <a:rPr lang="en-GB" sz="2000" dirty="0" err="1">
                <a:effectLst/>
                <a:latin typeface="Century Gothic" panose="020B0502020202020204" pitchFamily="34" charset="0"/>
                <a:ea typeface="Calibri" panose="020F0502020204030204" pitchFamily="34" charset="0"/>
                <a:cs typeface="Arial" panose="020B0604020202020204" pitchFamily="34" charset="0"/>
              </a:rPr>
              <a:t>Angriffen</a:t>
            </a:r>
            <a:endParaRPr lang="en-GB" sz="2000" dirty="0">
              <a:effectLst/>
              <a:latin typeface="Century Gothic" panose="020B050202020202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GB" sz="2000" dirty="0" err="1">
                <a:effectLst/>
                <a:latin typeface="Century Gothic" panose="020B0502020202020204" pitchFamily="34" charset="0"/>
                <a:ea typeface="Calibri" panose="020F0502020204030204" pitchFamily="34" charset="0"/>
                <a:cs typeface="Arial" panose="020B0604020202020204" pitchFamily="34" charset="0"/>
              </a:rPr>
              <a:t>Verbesserte</a:t>
            </a:r>
            <a:r>
              <a:rPr lang="en-GB" sz="2000" dirty="0">
                <a:effectLst/>
                <a:latin typeface="Century Gothic" panose="020B0502020202020204" pitchFamily="34" charset="0"/>
                <a:ea typeface="Calibri" panose="020F0502020204030204" pitchFamily="34" charset="0"/>
                <a:cs typeface="Arial" panose="020B0604020202020204" pitchFamily="34" charset="0"/>
              </a:rPr>
              <a:t> Online-</a:t>
            </a:r>
            <a:r>
              <a:rPr lang="en-GB" sz="2000" dirty="0" err="1">
                <a:effectLst/>
                <a:latin typeface="Century Gothic" panose="020B0502020202020204" pitchFamily="34" charset="0"/>
                <a:ea typeface="Calibri" panose="020F0502020204030204" pitchFamily="34" charset="0"/>
                <a:cs typeface="Arial" panose="020B0604020202020204" pitchFamily="34" charset="0"/>
              </a:rPr>
              <a:t>Sicherheit</a:t>
            </a:r>
            <a:endParaRPr lang="en-GB" sz="2000" dirty="0">
              <a:latin typeface="Century Gothic" panose="020B0502020202020204" pitchFamily="34" charset="0"/>
              <a:ea typeface="Noto Sans Symbols"/>
              <a:cs typeface="Noto Sans Symbols"/>
            </a:endParaRPr>
          </a:p>
          <a:p>
            <a:pPr marL="342900" lvl="0" indent="-342900" algn="just">
              <a:lnSpc>
                <a:spcPct val="107000"/>
              </a:lnSpc>
              <a:spcBef>
                <a:spcPts val="1200"/>
              </a:spcBef>
              <a:spcAft>
                <a:spcPts val="800"/>
              </a:spcAft>
              <a:buFont typeface="Arial" panose="020B0604020202020204" pitchFamily="34" charset="0"/>
              <a:buChar char="●"/>
            </a:pPr>
            <a:endParaRPr lang="de-AT" sz="2000" dirty="0">
              <a:effectLst/>
              <a:latin typeface="Noto Sans Symbols"/>
              <a:ea typeface="Noto Sans Symbols"/>
              <a:cs typeface="Noto Sans Symbols"/>
            </a:endParaRPr>
          </a:p>
        </p:txBody>
      </p:sp>
    </p:spTree>
    <p:extLst>
      <p:ext uri="{BB962C8B-B14F-4D97-AF65-F5344CB8AC3E}">
        <p14:creationId xmlns:p14="http://schemas.microsoft.com/office/powerpoint/2010/main" val="3645121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nSpc>
                <a:spcPct val="107000"/>
              </a:lnSpc>
              <a:spcBef>
                <a:spcPts val="200"/>
              </a:spcBef>
              <a:spcAft>
                <a:spcPts val="1200"/>
              </a:spcAft>
            </a:pPr>
            <a:r>
              <a:rPr lang="en-GB" sz="30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Erkennen</a:t>
            </a:r>
            <a:r>
              <a:rPr lang="en-GB" sz="3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und </a:t>
            </a:r>
            <a:r>
              <a:rPr lang="en-GB" sz="30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Vermeiden</a:t>
            </a:r>
            <a:r>
              <a:rPr lang="en-GB" sz="3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30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verdächtiger</a:t>
            </a:r>
            <a:r>
              <a:rPr lang="en-GB" sz="3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Links in </a:t>
            </a:r>
            <a:r>
              <a:rPr lang="en-GB" sz="300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fiktiven</a:t>
            </a:r>
            <a:r>
              <a:rPr lang="en-GB" sz="30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E-Mails</a:t>
            </a:r>
            <a:endParaRPr lang="de-AT" sz="30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249109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just">
              <a:lnSpc>
                <a:spcPct val="107000"/>
              </a:lnSpc>
              <a:spcBef>
                <a:spcPts val="1200"/>
              </a:spcBef>
              <a:spcAft>
                <a:spcPts val="1200"/>
              </a:spcAft>
            </a:pPr>
            <a:r>
              <a:rPr lang="en-GB" sz="3000" dirty="0" err="1">
                <a:solidFill>
                  <a:schemeClr val="bg1"/>
                </a:solidFill>
                <a:latin typeface="Century Gothic" panose="020B0502020202020204" pitchFamily="34" charset="0"/>
                <a:cs typeface="Times New Roman" panose="02020603050405020304" pitchFamily="18" charset="0"/>
              </a:rPr>
              <a:t>Beispiele</a:t>
            </a:r>
            <a:r>
              <a:rPr lang="en-GB" sz="3000" dirty="0">
                <a:solidFill>
                  <a:schemeClr val="bg1"/>
                </a:solidFill>
                <a:latin typeface="Century Gothic" panose="020B0502020202020204" pitchFamily="34" charset="0"/>
                <a:cs typeface="Times New Roman" panose="02020603050405020304" pitchFamily="18" charset="0"/>
              </a:rPr>
              <a:t> </a:t>
            </a:r>
            <a:r>
              <a:rPr lang="en-GB" sz="3000" dirty="0" err="1">
                <a:solidFill>
                  <a:schemeClr val="bg1"/>
                </a:solidFill>
                <a:latin typeface="Century Gothic" panose="020B0502020202020204" pitchFamily="34" charset="0"/>
                <a:cs typeface="Times New Roman" panose="02020603050405020304" pitchFamily="18" charset="0"/>
              </a:rPr>
              <a:t>aus</a:t>
            </a:r>
            <a:r>
              <a:rPr lang="en-GB" sz="3000" dirty="0">
                <a:solidFill>
                  <a:schemeClr val="bg1"/>
                </a:solidFill>
                <a:latin typeface="Century Gothic" panose="020B0502020202020204" pitchFamily="34" charset="0"/>
                <a:cs typeface="Times New Roman" panose="02020603050405020304" pitchFamily="18" charset="0"/>
              </a:rPr>
              <a:t> </a:t>
            </a:r>
            <a:r>
              <a:rPr lang="en-GB" sz="3000" dirty="0" err="1">
                <a:solidFill>
                  <a:schemeClr val="bg1"/>
                </a:solidFill>
                <a:latin typeface="Century Gothic" panose="020B0502020202020204" pitchFamily="34" charset="0"/>
                <a:cs typeface="Times New Roman" panose="02020603050405020304" pitchFamily="18" charset="0"/>
              </a:rPr>
              <a:t>dem</a:t>
            </a:r>
            <a:r>
              <a:rPr lang="en-GB" sz="3000" dirty="0">
                <a:solidFill>
                  <a:schemeClr val="bg1"/>
                </a:solidFill>
                <a:latin typeface="Century Gothic" panose="020B0502020202020204" pitchFamily="34" charset="0"/>
                <a:cs typeface="Times New Roman" panose="02020603050405020304" pitchFamily="18" charset="0"/>
              </a:rPr>
              <a:t> </a:t>
            </a:r>
            <a:r>
              <a:rPr lang="en-GB" sz="3000" dirty="0" err="1">
                <a:solidFill>
                  <a:schemeClr val="bg1"/>
                </a:solidFill>
                <a:latin typeface="Century Gothic" panose="020B0502020202020204" pitchFamily="34" charset="0"/>
                <a:cs typeface="Times New Roman" panose="02020603050405020304" pitchFamily="18" charset="0"/>
              </a:rPr>
              <a:t>wirklichen</a:t>
            </a:r>
            <a:r>
              <a:rPr lang="en-GB" sz="3000" dirty="0">
                <a:solidFill>
                  <a:schemeClr val="bg1"/>
                </a:solidFill>
                <a:latin typeface="Century Gothic" panose="020B0502020202020204" pitchFamily="34" charset="0"/>
                <a:cs typeface="Times New Roman" panose="02020603050405020304" pitchFamily="18" charset="0"/>
              </a:rPr>
              <a:t> Leben: </a:t>
            </a:r>
            <a:r>
              <a:rPr lang="en-GB" sz="3000" dirty="0" err="1">
                <a:solidFill>
                  <a:schemeClr val="bg1"/>
                </a:solidFill>
                <a:latin typeface="Century Gothic" panose="020B0502020202020204" pitchFamily="34" charset="0"/>
                <a:cs typeface="Times New Roman" panose="02020603050405020304" pitchFamily="18" charset="0"/>
              </a:rPr>
              <a:t>Finanzbetrugs-Opfer</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266443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1" algn="just">
              <a:lnSpc>
                <a:spcPct val="107000"/>
              </a:lnSpc>
              <a:spcBef>
                <a:spcPts val="1200"/>
              </a:spcBef>
              <a:spcAft>
                <a:spcPts val="1200"/>
              </a:spcAft>
            </a:pPr>
            <a:r>
              <a:rPr lang="en-GB" sz="3000" dirty="0">
                <a:solidFill>
                  <a:schemeClr val="bg1"/>
                </a:solidFill>
                <a:latin typeface="Century Gothic" panose="020B0502020202020204" pitchFamily="34" charset="0"/>
                <a:cs typeface="Times New Roman" panose="02020603050405020304" pitchFamily="18" charset="0"/>
              </a:rPr>
              <a:t>  Quiz</a:t>
            </a:r>
            <a:endParaRPr lang="de-AT" sz="3000" dirty="0">
              <a:solidFill>
                <a:schemeClr val="bg1"/>
              </a:solidFill>
              <a:latin typeface="Century Gothic" panose="020B0502020202020204" pitchFamily="34" charset="0"/>
              <a:cs typeface="Times New Roman" panose="02020603050405020304" pitchFamily="18" charset="0"/>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pic>
        <p:nvPicPr>
          <p:cNvPr id="2" name="Grafik 1" descr="Ein Bild, das Handschrift, Text, Schrift, Schreibwaren enthält.&#10;&#10;Automatisch generierte Beschreibung">
            <a:extLst>
              <a:ext uri="{FF2B5EF4-FFF2-40B4-BE49-F238E27FC236}">
                <a16:creationId xmlns:a16="http://schemas.microsoft.com/office/drawing/2014/main" id="{B4F732C3-AC23-FE92-B028-50B8EC1DE7F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97988" y="2295331"/>
            <a:ext cx="3369141" cy="2220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a:extLst>
              <a:ext uri="{FF2B5EF4-FFF2-40B4-BE49-F238E27FC236}">
                <a16:creationId xmlns:a16="http://schemas.microsoft.com/office/drawing/2014/main" id="{6419478E-E210-AD20-2D6D-4746BDEE8105}"/>
              </a:ext>
            </a:extLst>
          </p:cNvPr>
          <p:cNvSpPr txBox="1"/>
          <p:nvPr/>
        </p:nvSpPr>
        <p:spPr>
          <a:xfrm>
            <a:off x="4482397" y="4937805"/>
            <a:ext cx="2130979" cy="230832"/>
          </a:xfrm>
          <a:prstGeom prst="rect">
            <a:avLst/>
          </a:prstGeom>
          <a:noFill/>
        </p:spPr>
        <p:txBody>
          <a:bodyPr wrap="square" rtlCol="0">
            <a:spAutoFit/>
          </a:bodyPr>
          <a:lstStyle/>
          <a:p>
            <a:r>
              <a:rPr lang="de-AT" sz="900" dirty="0">
                <a:hlinkClick r:id="rId7" tooltip="https://creativecommons.org/licenses/by/3.0/"/>
              </a:rPr>
              <a:t>Source: CC BY</a:t>
            </a:r>
            <a:endParaRPr lang="de-AT" sz="900" dirty="0"/>
          </a:p>
        </p:txBody>
      </p:sp>
    </p:spTree>
    <p:extLst>
      <p:ext uri="{BB962C8B-B14F-4D97-AF65-F5344CB8AC3E}">
        <p14:creationId xmlns:p14="http://schemas.microsoft.com/office/powerpoint/2010/main" val="3809751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ONLINE SICHER EINKAUFEN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 name="Freeform 10">
            <a:extLst>
              <a:ext uri="{FF2B5EF4-FFF2-40B4-BE49-F238E27FC236}">
                <a16:creationId xmlns:a16="http://schemas.microsoft.com/office/drawing/2014/main" id="{A5219380-D768-0FC8-C865-A7E5AE4A2EA4}"/>
              </a:ext>
            </a:extLst>
          </p:cNvPr>
          <p:cNvSpPr/>
          <p:nvPr/>
        </p:nvSpPr>
        <p:spPr>
          <a:xfrm>
            <a:off x="7739152" y="1572126"/>
            <a:ext cx="3046572" cy="3833104"/>
          </a:xfrm>
          <a:custGeom>
            <a:avLst/>
            <a:gdLst/>
            <a:ahLst/>
            <a:cxnLst/>
            <a:rect l="l" t="t" r="r" b="b"/>
            <a:pathLst>
              <a:path w="4928471" h="6131846">
                <a:moveTo>
                  <a:pt x="0" y="0"/>
                </a:moveTo>
                <a:lnTo>
                  <a:pt x="4928471" y="0"/>
                </a:lnTo>
                <a:lnTo>
                  <a:pt x="4928471" y="6131845"/>
                </a:lnTo>
                <a:lnTo>
                  <a:pt x="0" y="6131845"/>
                </a:lnTo>
                <a:lnTo>
                  <a:pt x="0" y="0"/>
                </a:lnTo>
                <a:close/>
              </a:path>
            </a:pathLst>
          </a:custGeom>
          <a:blipFill>
            <a:blip r:embed="rId5"/>
            <a:stretch>
              <a:fillRect/>
            </a:stretch>
          </a:blipFill>
        </p:spPr>
        <p:txBody>
          <a:bodyPr/>
          <a:lstStyle/>
          <a:p>
            <a:endParaRPr lang="de-AT"/>
          </a:p>
        </p:txBody>
      </p:sp>
      <p:sp>
        <p:nvSpPr>
          <p:cNvPr id="4" name="Textfeld 3">
            <a:extLst>
              <a:ext uri="{FF2B5EF4-FFF2-40B4-BE49-F238E27FC236}">
                <a16:creationId xmlns:a16="http://schemas.microsoft.com/office/drawing/2014/main" id="{1EA0CFFA-D0B7-0F18-31A6-47BF5D4E97AD}"/>
              </a:ext>
            </a:extLst>
          </p:cNvPr>
          <p:cNvSpPr txBox="1"/>
          <p:nvPr/>
        </p:nvSpPr>
        <p:spPr>
          <a:xfrm>
            <a:off x="485273" y="2485487"/>
            <a:ext cx="6232358" cy="1207190"/>
          </a:xfrm>
          <a:prstGeom prst="rect">
            <a:avLst/>
          </a:prstGeom>
          <a:noFill/>
        </p:spPr>
        <p:txBody>
          <a:bodyPr wrap="square">
            <a:spAutoFit/>
          </a:bodyPr>
          <a:lstStyle/>
          <a:p>
            <a:pPr algn="just">
              <a:lnSpc>
                <a:spcPts val="2999"/>
              </a:lnSpc>
            </a:pPr>
            <a:r>
              <a:rPr lang="de-DE" sz="2000" spc="17" dirty="0">
                <a:solidFill>
                  <a:srgbClr val="000000"/>
                </a:solidFill>
                <a:latin typeface="Century Gothic" panose="020B0502020202020204" pitchFamily="34" charset="0"/>
              </a:rPr>
              <a:t>Der Online-Einkauf bietet eine bequeme Möglichkeit, bequem von zu Hause aus einzukaufen. </a:t>
            </a:r>
            <a:endParaRPr lang="en-US" sz="2000" spc="17"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458252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66" y="-165838"/>
            <a:ext cx="7212700" cy="1452700"/>
            <a:chOff x="0" y="0"/>
            <a:chExt cx="14425400" cy="2905400"/>
          </a:xfrm>
        </p:grpSpPr>
        <p:sp>
          <p:nvSpPr>
            <p:cNvPr id="3" name="Freeform 3"/>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4" name="Freeform 4"/>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5" name="TextBox 5"/>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2666" spc="25" dirty="0">
                  <a:solidFill>
                    <a:srgbClr val="FFFFFF"/>
                  </a:solidFill>
                  <a:latin typeface="Evolventa"/>
                </a:rPr>
                <a:t>WIE KAUFE ICH SICHER ONLINE EIN?</a:t>
              </a:r>
            </a:p>
          </p:txBody>
        </p:sp>
      </p:grpSp>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Freeform 10"/>
          <p:cNvSpPr/>
          <p:nvPr/>
        </p:nvSpPr>
        <p:spPr>
          <a:xfrm>
            <a:off x="10513211" y="2134216"/>
            <a:ext cx="1748017" cy="2209184"/>
          </a:xfrm>
          <a:custGeom>
            <a:avLst/>
            <a:gdLst/>
            <a:ahLst/>
            <a:cxnLst/>
            <a:rect l="l" t="t" r="r" b="b"/>
            <a:pathLst>
              <a:path w="4312306" h="5449992">
                <a:moveTo>
                  <a:pt x="0" y="0"/>
                </a:moveTo>
                <a:lnTo>
                  <a:pt x="4312305" y="0"/>
                </a:lnTo>
                <a:lnTo>
                  <a:pt x="4312305" y="5449992"/>
                </a:lnTo>
                <a:lnTo>
                  <a:pt x="0" y="5449992"/>
                </a:lnTo>
                <a:lnTo>
                  <a:pt x="0" y="0"/>
                </a:lnTo>
                <a:close/>
              </a:path>
            </a:pathLst>
          </a:custGeom>
          <a:blipFill>
            <a:blip r:embed="rId5"/>
            <a:stretch>
              <a:fillRect/>
            </a:stretch>
          </a:blipFill>
        </p:spPr>
        <p:txBody>
          <a:bodyPr/>
          <a:lstStyle/>
          <a:p>
            <a:endParaRPr lang="de-AT"/>
          </a:p>
        </p:txBody>
      </p:sp>
      <p:sp>
        <p:nvSpPr>
          <p:cNvPr id="11" name="TextBox 11"/>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2" name="TextBox 12"/>
          <p:cNvSpPr txBox="1"/>
          <p:nvPr/>
        </p:nvSpPr>
        <p:spPr>
          <a:xfrm>
            <a:off x="161413" y="1429344"/>
            <a:ext cx="10351798" cy="4206280"/>
          </a:xfrm>
          <a:prstGeom prst="rect">
            <a:avLst/>
          </a:prstGeom>
        </p:spPr>
        <p:txBody>
          <a:bodyPr wrap="square" lIns="0" tIns="0" rIns="0" bIns="0" rtlCol="0" anchor="t">
            <a:spAutoFit/>
          </a:bodyPr>
          <a:lstStyle/>
          <a:p>
            <a:pPr algn="just">
              <a:lnSpc>
                <a:spcPts val="2053"/>
              </a:lnSpc>
            </a:pPr>
            <a:r>
              <a:rPr lang="de-DE" sz="1600" b="1" dirty="0">
                <a:latin typeface="Century Gothic" panose="020B0502020202020204" pitchFamily="34" charset="0"/>
              </a:rPr>
              <a:t>Durchstöbern von Online-Shops</a:t>
            </a:r>
          </a:p>
          <a:p>
            <a:pPr algn="just">
              <a:lnSpc>
                <a:spcPts val="2053"/>
              </a:lnSpc>
            </a:pPr>
            <a:r>
              <a:rPr lang="de-DE" sz="1600" dirty="0">
                <a:latin typeface="Century Gothic" panose="020B0502020202020204" pitchFamily="34" charset="0"/>
              </a:rPr>
              <a:t>Das Ziel liegt darin, das Verständnis der TeilnehmerInnen für das Online-Shopping zu vertiefen, indem der Schwerpunkt auf dem „Durchstöbern“ der Online-Shops liegt, ohne dass ein Kauf notwendig ist. Es soll den TeilnehmerInnen verdeutlicht werden, dass man Online-Shops erkunden, Artikel ansehen und durch verschiedene Kategorien navigieren kann, ohne sich zum Kauf zu verpflichten. Dies ermöglicht es den TeilnehmerInnen, sich mit dem Layout und den Funktionen verschiedener Online-Shops vertraut zu machen, zu verstehen, wie Produkte präsentiert werden und wie der Einkaufsprozess strukturiert ist. Durch einfaches Durchstöbern können die Lernenden die Benutzeroberfläche, die Suchfunktionen und die allgemeine Erfahrung des Online-Shoppings kennenlernen, ohne den Druck eines Kaufs zu verspüren. Diese praktische Erkundung ist entscheidend, um ihr Vertrauen und Verständnis für die Online-Shopping-Umgebung zu stärken.</a:t>
            </a:r>
          </a:p>
          <a:p>
            <a:pPr algn="just">
              <a:lnSpc>
                <a:spcPts val="1866"/>
              </a:lnSpc>
            </a:pPr>
            <a:endParaRPr lang="en-US" sz="1600" dirty="0">
              <a:latin typeface="Century Gothic" panose="020B0502020202020204" pitchFamily="34" charset="0"/>
            </a:endParaRPr>
          </a:p>
          <a:p>
            <a:pPr algn="just">
              <a:lnSpc>
                <a:spcPts val="2053"/>
              </a:lnSpc>
            </a:pPr>
            <a:r>
              <a:rPr lang="en-US" sz="1600" u="sng" dirty="0" err="1">
                <a:latin typeface="Century Gothic" panose="020B0502020202020204" pitchFamily="34" charset="0"/>
              </a:rPr>
              <a:t>Aktivität</a:t>
            </a:r>
            <a:r>
              <a:rPr lang="en-US" sz="1600" u="sng" dirty="0">
                <a:latin typeface="Century Gothic" panose="020B0502020202020204" pitchFamily="34" charset="0"/>
              </a:rPr>
              <a:t> 1 – </a:t>
            </a:r>
            <a:r>
              <a:rPr lang="en-US" sz="1600" u="sng" dirty="0" err="1">
                <a:latin typeface="Century Gothic" panose="020B0502020202020204" pitchFamily="34" charset="0"/>
              </a:rPr>
              <a:t>Einen</a:t>
            </a:r>
            <a:r>
              <a:rPr lang="en-US" sz="1600" u="sng" dirty="0">
                <a:latin typeface="Century Gothic" panose="020B0502020202020204" pitchFamily="34" charset="0"/>
              </a:rPr>
              <a:t> Online-Shop </a:t>
            </a:r>
            <a:r>
              <a:rPr lang="en-US" sz="1600" u="sng" dirty="0" err="1">
                <a:latin typeface="Century Gothic" panose="020B0502020202020204" pitchFamily="34" charset="0"/>
              </a:rPr>
              <a:t>durchstöbern</a:t>
            </a:r>
            <a:endParaRPr lang="en-US" sz="1600" u="sng" dirty="0">
              <a:latin typeface="Century Gothic" panose="020B0502020202020204" pitchFamily="34" charset="0"/>
            </a:endParaRPr>
          </a:p>
          <a:p>
            <a:pPr algn="just">
              <a:lnSpc>
                <a:spcPts val="1866"/>
              </a:lnSpc>
            </a:pPr>
            <a:endParaRPr lang="de-DE" sz="1600" dirty="0">
              <a:latin typeface="Century Gothic" panose="020B0502020202020204" pitchFamily="34" charset="0"/>
            </a:endParaRPr>
          </a:p>
          <a:p>
            <a:pPr algn="just">
              <a:lnSpc>
                <a:spcPts val="1866"/>
              </a:lnSpc>
            </a:pPr>
            <a:r>
              <a:rPr lang="de-DE" sz="1600" dirty="0">
                <a:latin typeface="Century Gothic" panose="020B0502020202020204" pitchFamily="34" charset="0"/>
              </a:rPr>
              <a:t>Ziel dieser Aktivität ist es, eine praktische Erfahrung mit der Navigation auf einer Online-Einkaufsplattform zu machen und die wesentlichen Schritte eines Kaufs zu verstehen.</a:t>
            </a:r>
            <a:endParaRPr lang="en-US" sz="1600"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ea typeface="Calibri"/>
                <a:cs typeface="Calibri"/>
                <a:sym typeface="Calibri"/>
              </a:rPr>
              <a:t>LERNZIELE</a:t>
            </a:r>
            <a:endParaRPr sz="3400" dirty="0">
              <a:solidFill>
                <a:schemeClr val="lt1"/>
              </a:solidFill>
              <a:latin typeface="Century Gothic" panose="020B0502020202020204" pitchFamily="34" charset="0"/>
              <a:ea typeface="Calibri"/>
              <a:cs typeface="Calibri"/>
              <a:sym typeface="Calibri"/>
            </a:endParaRP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6" name="Google Shape;116;p2"/>
          <p:cNvGrpSpPr/>
          <p:nvPr/>
        </p:nvGrpSpPr>
        <p:grpSpPr>
          <a:xfrm>
            <a:off x="8729389" y="464937"/>
            <a:ext cx="1970409" cy="1761268"/>
            <a:chOff x="879575" y="238125"/>
            <a:chExt cx="5860825" cy="5238750"/>
          </a:xfrm>
        </p:grpSpPr>
        <p:sp>
          <p:nvSpPr>
            <p:cNvPr id="117" name="Google Shape;117;p2"/>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8" name="Google Shape;118;p2"/>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9" name="Google Shape;119;p2"/>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0" name="Google Shape;120;p2"/>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1" name="Google Shape;121;p2"/>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2" name="Google Shape;122;p2"/>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3" name="Google Shape;123;p2"/>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4" name="Google Shape;124;p2"/>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5" name="Google Shape;125;p2"/>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6" name="Google Shape;126;p2"/>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7" name="Google Shape;127;p2"/>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8" name="Google Shape;128;p2"/>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9" name="Google Shape;129;p2"/>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0" name="Google Shape;130;p2"/>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1" name="Google Shape;131;p2"/>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2" name="Google Shape;132;p2"/>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3" name="Google Shape;133;p2"/>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4" name="Google Shape;134;p2"/>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5" name="Google Shape;135;p2"/>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6" name="Google Shape;136;p2"/>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7" name="Google Shape;137;p2"/>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8" name="Google Shape;138;p2"/>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 name="Google Shape;139;p2"/>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 name="Google Shape;140;p2"/>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 name="Google Shape;141;p2"/>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2" name="Google Shape;142;p2"/>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3" name="Google Shape;143;p2"/>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4" name="Google Shape;144;p2"/>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5" name="Google Shape;145;p2"/>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6" name="Google Shape;146;p2"/>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7" name="Google Shape;147;p2"/>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8" name="Google Shape;148;p2"/>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9" name="Google Shape;149;p2"/>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0" name="Google Shape;150;p2"/>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1" name="Google Shape;151;p2"/>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2" name="Google Shape;152;p2"/>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3" name="Google Shape;153;p2"/>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4" name="Google Shape;154;p2"/>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5" name="Google Shape;155;p2"/>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6" name="Google Shape;156;p2"/>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7" name="Google Shape;157;p2"/>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8" name="Google Shape;158;p2"/>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9" name="Google Shape;159;p2"/>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0" name="Google Shape;160;p2"/>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 name="Google Shape;161;p2"/>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2" name="Google Shape;162;p2"/>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3" name="Google Shape;163;p2"/>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4" name="Google Shape;164;p2"/>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5" name="Google Shape;165;p2"/>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6" name="Google Shape;166;p2"/>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8" name="Footer Placeholder 2">
            <a:extLst>
              <a:ext uri="{FF2B5EF4-FFF2-40B4-BE49-F238E27FC236}">
                <a16:creationId xmlns:a16="http://schemas.microsoft.com/office/drawing/2014/main" id="{278A0319-7EF0-5E4C-81B4-B26242FB96DC}"/>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9" name="Picture 8" descr="Graphical user interface, text&#10;&#10;Description automatically generated">
            <a:extLst>
              <a:ext uri="{FF2B5EF4-FFF2-40B4-BE49-F238E27FC236}">
                <a16:creationId xmlns:a16="http://schemas.microsoft.com/office/drawing/2014/main" id="{EFE28D9C-8700-5FF7-CC66-49F9F8AAD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sp>
        <p:nvSpPr>
          <p:cNvPr id="2" name="Textfeld 1">
            <a:extLst>
              <a:ext uri="{FF2B5EF4-FFF2-40B4-BE49-F238E27FC236}">
                <a16:creationId xmlns:a16="http://schemas.microsoft.com/office/drawing/2014/main" id="{133149D2-9AD3-928C-767D-99C7003D7B70}"/>
              </a:ext>
            </a:extLst>
          </p:cNvPr>
          <p:cNvSpPr txBox="1"/>
          <p:nvPr/>
        </p:nvSpPr>
        <p:spPr>
          <a:xfrm>
            <a:off x="16348" y="2207501"/>
            <a:ext cx="11931449" cy="2400657"/>
          </a:xfrm>
          <a:prstGeom prst="rect">
            <a:avLst/>
          </a:prstGeom>
          <a:noFill/>
        </p:spPr>
        <p:txBody>
          <a:bodyPr wrap="square" rtlCol="0">
            <a:spAutoFit/>
          </a:bodyPr>
          <a:lstStyle/>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Verständnis für die sichere Nutzung von elektronischen Geldbörsen, Kryptowährungen und mobilen Zahlungen schaffen</a:t>
            </a:r>
          </a:p>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Frauen zu nachhaltigen finanziellen Entscheidungen befähigen</a:t>
            </a:r>
          </a:p>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Die Vorteile und Risiken alternativer Zahlungsmethoden verstehen und analysieren</a:t>
            </a:r>
          </a:p>
          <a:p>
            <a:pPr marL="342900" lvl="0" indent="-342900" algn="just">
              <a:spcBef>
                <a:spcPts val="1200"/>
              </a:spcBef>
              <a:buFont typeface="Century Gothic" panose="020B0502020202020204" pitchFamily="34" charset="0"/>
              <a:buChar char="-"/>
            </a:pPr>
            <a:r>
              <a:rPr lang="de-DE" sz="2000" dirty="0">
                <a:effectLst/>
                <a:latin typeface="Century Gothic" panose="020B0502020202020204" pitchFamily="34" charset="0"/>
                <a:ea typeface="Times New Roman" panose="02020603050405020304" pitchFamily="18" charset="0"/>
                <a:cs typeface="Times New Roman" panose="02020603050405020304" pitchFamily="18" charset="0"/>
              </a:rPr>
              <a:t>Sicherheits- und Datenschutzbedenken hinsichtlich einiger Kriterien bewerten</a:t>
            </a:r>
            <a:br>
              <a:rPr lang="en-US" sz="2800" dirty="0"/>
            </a:br>
            <a:endParaRPr lang="de-AT"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370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TextBox 10"/>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1" name="TextBox 11"/>
          <p:cNvSpPr txBox="1"/>
          <p:nvPr/>
        </p:nvSpPr>
        <p:spPr>
          <a:xfrm>
            <a:off x="161413" y="1304431"/>
            <a:ext cx="9818162" cy="4924425"/>
          </a:xfrm>
          <a:prstGeom prst="rect">
            <a:avLst/>
          </a:prstGeom>
        </p:spPr>
        <p:txBody>
          <a:bodyPr wrap="square" lIns="0" tIns="0" rIns="0" bIns="0" rtlCol="0" anchor="t">
            <a:spAutoFit/>
          </a:bodyPr>
          <a:lstStyle/>
          <a:p>
            <a:pPr algn="just">
              <a:lnSpc>
                <a:spcPts val="1959"/>
              </a:lnSpc>
            </a:pPr>
            <a:r>
              <a:rPr lang="en-US" sz="1600" b="1" dirty="0" err="1">
                <a:latin typeface="Century Gothic" panose="020B0502020202020204" pitchFamily="34" charset="0"/>
              </a:rPr>
              <a:t>Einen</a:t>
            </a:r>
            <a:r>
              <a:rPr lang="en-US" sz="1600" b="1" dirty="0">
                <a:latin typeface="Century Gothic" panose="020B0502020202020204" pitchFamily="34" charset="0"/>
              </a:rPr>
              <a:t> Artikel online </a:t>
            </a:r>
            <a:r>
              <a:rPr lang="en-US" sz="1600" b="1" dirty="0" err="1">
                <a:latin typeface="Century Gothic" panose="020B0502020202020204" pitchFamily="34" charset="0"/>
              </a:rPr>
              <a:t>erwerben</a:t>
            </a:r>
            <a:endParaRPr lang="en-US" sz="1600" b="1" dirty="0">
              <a:latin typeface="Century Gothic" panose="020B0502020202020204" pitchFamily="34" charset="0"/>
            </a:endParaRPr>
          </a:p>
          <a:p>
            <a:pPr algn="just">
              <a:lnSpc>
                <a:spcPts val="1959"/>
              </a:lnSpc>
            </a:pPr>
            <a:endParaRPr lang="en-US" sz="1600" dirty="0">
              <a:latin typeface="Century Gothic" panose="020B0502020202020204" pitchFamily="34" charset="0"/>
            </a:endParaRPr>
          </a:p>
          <a:p>
            <a:pPr algn="just">
              <a:lnSpc>
                <a:spcPts val="1773"/>
              </a:lnSpc>
            </a:pPr>
            <a:r>
              <a:rPr lang="de-DE" sz="1600" dirty="0">
                <a:latin typeface="Century Gothic" panose="020B0502020202020204" pitchFamily="34" charset="0"/>
              </a:rPr>
              <a:t>Das Ziel dieses Unterthemas ist es, die Lernenden mit den wesentlichen Schritten des Online-Einkaufs vertraut zu machen. Die Erklärung beginnt damit, den digitalen Kaufprozess mit dem eines physischen Geschäfts zu vergleichen und die Schritte in eine einfache Abfolge zu unterteilen. </a:t>
            </a:r>
          </a:p>
          <a:p>
            <a:pPr algn="just">
              <a:lnSpc>
                <a:spcPts val="1773"/>
              </a:lnSpc>
            </a:pPr>
            <a:endParaRPr lang="de-DE" sz="1600" dirty="0">
              <a:latin typeface="Century Gothic" panose="020B0502020202020204" pitchFamily="34" charset="0"/>
            </a:endParaRPr>
          </a:p>
          <a:p>
            <a:pPr algn="just">
              <a:lnSpc>
                <a:spcPts val="1773"/>
              </a:lnSpc>
            </a:pPr>
            <a:r>
              <a:rPr lang="de-DE" sz="1600" dirty="0">
                <a:latin typeface="Century Gothic" panose="020B0502020202020204" pitchFamily="34" charset="0"/>
              </a:rPr>
              <a:t>Zunächst werden die TeilnehmerInnen in die grundlegenden Schritte eingeführt, die darin bestehen, den gewünschten Artikel im Online-Shop zu finden, ihn in den virtuellen Warenkorb zu legen, zur Kasse zu gehen, die erforderlichen Lieferdetails einzugeben und die Transaktion durch die Zahlung abzuschließen. Indem der Online-Kaufprozess auf diese Weise dargestellt wird, soll er vereinfacht und entmystifiziert werden, sodass die Lernenden die Schritte leichter verstehen und sich im Online-Einkauf zurechtfinden können, ähnlich wie bei ihren gewohnten Einkäufen im Geschäft. </a:t>
            </a:r>
          </a:p>
          <a:p>
            <a:pPr algn="just">
              <a:lnSpc>
                <a:spcPts val="1773"/>
              </a:lnSpc>
            </a:pPr>
            <a:endParaRPr lang="de-DE" sz="1600" u="sng" dirty="0">
              <a:latin typeface="Century Gothic" panose="020B0502020202020204" pitchFamily="34" charset="0"/>
            </a:endParaRPr>
          </a:p>
          <a:p>
            <a:pPr algn="just">
              <a:lnSpc>
                <a:spcPts val="1773"/>
              </a:lnSpc>
            </a:pPr>
            <a:r>
              <a:rPr lang="en-US" sz="1600" u="sng" dirty="0" err="1">
                <a:latin typeface="Century Gothic" panose="020B0502020202020204" pitchFamily="34" charset="0"/>
              </a:rPr>
              <a:t>Aktivität</a:t>
            </a:r>
            <a:r>
              <a:rPr lang="en-US" sz="1600" u="sng" dirty="0">
                <a:latin typeface="Century Gothic" panose="020B0502020202020204" pitchFamily="34" charset="0"/>
              </a:rPr>
              <a:t> 2 – Ein E-Book Kindle online </a:t>
            </a:r>
            <a:r>
              <a:rPr lang="en-US" sz="1600" u="sng" dirty="0" err="1">
                <a:latin typeface="Century Gothic" panose="020B0502020202020204" pitchFamily="34" charset="0"/>
              </a:rPr>
              <a:t>kaufen</a:t>
            </a:r>
            <a:endParaRPr lang="en-US" sz="1600" u="sng" dirty="0">
              <a:latin typeface="Century Gothic" panose="020B0502020202020204" pitchFamily="34" charset="0"/>
            </a:endParaRPr>
          </a:p>
          <a:p>
            <a:pPr algn="just">
              <a:lnSpc>
                <a:spcPts val="1959"/>
              </a:lnSpc>
            </a:pPr>
            <a:endParaRPr lang="en-US" sz="1600" dirty="0">
              <a:latin typeface="Century Gothic" panose="020B0502020202020204" pitchFamily="34" charset="0"/>
            </a:endParaRPr>
          </a:p>
          <a:p>
            <a:pPr algn="just">
              <a:lnSpc>
                <a:spcPts val="1773"/>
              </a:lnSpc>
            </a:pPr>
            <a:r>
              <a:rPr lang="de-DE" sz="1600" dirty="0">
                <a:latin typeface="Century Gothic" panose="020B0502020202020204" pitchFamily="34" charset="0"/>
              </a:rPr>
              <a:t>Das Hauptziel dieser Aktivität ist es, die TeilnehmerInnen durch die Schritte eines Online-Kaufs zu leiten und dabei entscheidende Faktoren für ein sicheres und seriöses Online-Einkaufserlebnis hervorzuheben. </a:t>
            </a:r>
            <a:endParaRPr lang="en-US" sz="1600" dirty="0">
              <a:latin typeface="Century Gothic" panose="020B0502020202020204" pitchFamily="34" charset="0"/>
            </a:endParaRPr>
          </a:p>
          <a:p>
            <a:pPr algn="just">
              <a:lnSpc>
                <a:spcPts val="1773"/>
              </a:lnSpc>
            </a:pPr>
            <a:endParaRPr lang="en-US" sz="1600" dirty="0">
              <a:latin typeface="Century Gothic" panose="020B0502020202020204" pitchFamily="34" charset="0"/>
            </a:endParaRPr>
          </a:p>
          <a:p>
            <a:pPr algn="just">
              <a:lnSpc>
                <a:spcPts val="1773"/>
              </a:lnSpc>
            </a:pPr>
            <a:endParaRPr lang="en-US" sz="1600" dirty="0">
              <a:latin typeface="Century Gothic" panose="020B0502020202020204" pitchFamily="34" charset="0"/>
            </a:endParaRPr>
          </a:p>
          <a:p>
            <a:pPr algn="just">
              <a:lnSpc>
                <a:spcPts val="1773"/>
              </a:lnSpc>
            </a:pPr>
            <a:endParaRPr lang="en-US" sz="1600" dirty="0">
              <a:latin typeface="Century Gothic" panose="020B0502020202020204" pitchFamily="34" charset="0"/>
            </a:endParaRPr>
          </a:p>
        </p:txBody>
      </p:sp>
      <p:sp>
        <p:nvSpPr>
          <p:cNvPr id="12" name="Freeform 12"/>
          <p:cNvSpPr/>
          <p:nvPr/>
        </p:nvSpPr>
        <p:spPr>
          <a:xfrm>
            <a:off x="9979575" y="2281976"/>
            <a:ext cx="2051012" cy="2612754"/>
          </a:xfrm>
          <a:custGeom>
            <a:avLst/>
            <a:gdLst/>
            <a:ahLst/>
            <a:cxnLst/>
            <a:rect l="l" t="t" r="r" b="b"/>
            <a:pathLst>
              <a:path w="3444344" h="4387699">
                <a:moveTo>
                  <a:pt x="0" y="0"/>
                </a:moveTo>
                <a:lnTo>
                  <a:pt x="3444344" y="0"/>
                </a:lnTo>
                <a:lnTo>
                  <a:pt x="3444344" y="4387699"/>
                </a:lnTo>
                <a:lnTo>
                  <a:pt x="0" y="4387699"/>
                </a:lnTo>
                <a:lnTo>
                  <a:pt x="0" y="0"/>
                </a:lnTo>
                <a:close/>
              </a:path>
            </a:pathLst>
          </a:custGeom>
          <a:blipFill>
            <a:blip r:embed="rId5"/>
            <a:stretch>
              <a:fillRect/>
            </a:stretch>
          </a:blipFill>
        </p:spPr>
        <p:txBody>
          <a:bodyPr/>
          <a:lstStyle/>
          <a:p>
            <a:endParaRPr lang="de-AT"/>
          </a:p>
        </p:txBody>
      </p:sp>
      <p:grpSp>
        <p:nvGrpSpPr>
          <p:cNvPr id="13" name="Group 2">
            <a:extLst>
              <a:ext uri="{FF2B5EF4-FFF2-40B4-BE49-F238E27FC236}">
                <a16:creationId xmlns:a16="http://schemas.microsoft.com/office/drawing/2014/main" id="{D42C869D-BA1C-2B6F-08F1-4835DE4B60FD}"/>
              </a:ext>
            </a:extLst>
          </p:cNvPr>
          <p:cNvGrpSpPr/>
          <p:nvPr/>
        </p:nvGrpSpPr>
        <p:grpSpPr>
          <a:xfrm>
            <a:off x="-272166" y="-165838"/>
            <a:ext cx="7212700" cy="1452700"/>
            <a:chOff x="0" y="0"/>
            <a:chExt cx="14425400" cy="2905400"/>
          </a:xfrm>
        </p:grpSpPr>
        <p:sp>
          <p:nvSpPr>
            <p:cNvPr id="14" name="Freeform 3">
              <a:extLst>
                <a:ext uri="{FF2B5EF4-FFF2-40B4-BE49-F238E27FC236}">
                  <a16:creationId xmlns:a16="http://schemas.microsoft.com/office/drawing/2014/main" id="{36B7AEE6-22C8-B048-7298-89FAA3C38E30}"/>
                </a:ext>
              </a:extLst>
            </p:cNvPr>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15" name="Freeform 4">
              <a:extLst>
                <a:ext uri="{FF2B5EF4-FFF2-40B4-BE49-F238E27FC236}">
                  <a16:creationId xmlns:a16="http://schemas.microsoft.com/office/drawing/2014/main" id="{4E3CA942-5C62-A48D-9974-FFF422F6AA56}"/>
                </a:ext>
              </a:extLst>
            </p:cNvPr>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16" name="TextBox 5">
              <a:extLst>
                <a:ext uri="{FF2B5EF4-FFF2-40B4-BE49-F238E27FC236}">
                  <a16:creationId xmlns:a16="http://schemas.microsoft.com/office/drawing/2014/main" id="{A653D29F-C4BB-24F9-7EC0-1579C3D9A0C2}"/>
                </a:ext>
              </a:extLst>
            </p:cNvPr>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2666" spc="25" dirty="0">
                  <a:solidFill>
                    <a:srgbClr val="FFFFFF"/>
                  </a:solidFill>
                  <a:latin typeface="Evolventa"/>
                </a:rPr>
                <a:t>WIE KAUFE ICH SICHER ONLINE EIN?</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TextBox 10"/>
          <p:cNvSpPr txBox="1"/>
          <p:nvPr/>
        </p:nvSpPr>
        <p:spPr>
          <a:xfrm>
            <a:off x="112295" y="1286915"/>
            <a:ext cx="9905764" cy="4424288"/>
          </a:xfrm>
          <a:prstGeom prst="rect">
            <a:avLst/>
          </a:prstGeom>
        </p:spPr>
        <p:txBody>
          <a:bodyPr wrap="square" lIns="0" tIns="0" rIns="0" bIns="0" rtlCol="0" anchor="t">
            <a:spAutoFit/>
          </a:bodyPr>
          <a:lstStyle/>
          <a:p>
            <a:pPr algn="just">
              <a:lnSpc>
                <a:spcPts val="2053"/>
              </a:lnSpc>
            </a:pPr>
            <a:r>
              <a:rPr lang="en-US" sz="1600" b="1" dirty="0">
                <a:latin typeface="Century Gothic" panose="020B0502020202020204" pitchFamily="34" charset="0"/>
              </a:rPr>
              <a:t>Online-</a:t>
            </a:r>
            <a:r>
              <a:rPr lang="en-US" sz="1600" b="1" dirty="0" err="1">
                <a:latin typeface="Century Gothic" panose="020B0502020202020204" pitchFamily="34" charset="0"/>
              </a:rPr>
              <a:t>Romantik</a:t>
            </a:r>
            <a:r>
              <a:rPr lang="en-US" sz="1600" b="1" dirty="0">
                <a:latin typeface="Century Gothic" panose="020B0502020202020204" pitchFamily="34" charset="0"/>
              </a:rPr>
              <a:t>-</a:t>
            </a:r>
            <a:r>
              <a:rPr lang="en-US" sz="1600" b="1" dirty="0" err="1">
                <a:latin typeface="Century Gothic" panose="020B0502020202020204" pitchFamily="34" charset="0"/>
              </a:rPr>
              <a:t>Betrug</a:t>
            </a:r>
            <a:endParaRPr lang="en-US" sz="1600" b="1" dirty="0">
              <a:latin typeface="Century Gothic" panose="020B0502020202020204" pitchFamily="34" charset="0"/>
            </a:endParaRPr>
          </a:p>
          <a:p>
            <a:pPr algn="just">
              <a:lnSpc>
                <a:spcPts val="1866"/>
              </a:lnSpc>
            </a:pPr>
            <a:endParaRPr lang="en-US" sz="1600" dirty="0">
              <a:latin typeface="Century Gothic" panose="020B0502020202020204" pitchFamily="34" charset="0"/>
            </a:endParaRPr>
          </a:p>
          <a:p>
            <a:pPr algn="just">
              <a:lnSpc>
                <a:spcPts val="1866"/>
              </a:lnSpc>
            </a:pPr>
            <a:r>
              <a:rPr lang="de-DE" sz="1600" dirty="0">
                <a:latin typeface="Century Gothic" panose="020B0502020202020204" pitchFamily="34" charset="0"/>
              </a:rPr>
              <a:t>Online-Romantik-Betrug ist eine unehrliche und raffinierte Art von Cyberkriminalität, bei der Betrüger die emotionalen Bindungen von Opfern ausnutzen, um sie ihres Geldes zu berauben. Um das Vertrauen und die Nähe gutgläubiger Opfer zu gewinnen, übernehmen Betrüger häufig falsche Identitäten und scheinen romantisch an ihnen interessiert zu sein. Diese Kriminellen verwenden kreative Strategien, wie das Erfinden fesselnder Geschichten und das Darstellen als perfekte Partner, um Opfer in dem Glauben zu wiegen, sie seien sicher.</a:t>
            </a:r>
          </a:p>
          <a:p>
            <a:pPr algn="just">
              <a:lnSpc>
                <a:spcPts val="1866"/>
              </a:lnSpc>
            </a:pPr>
            <a:endParaRPr lang="en-US" sz="1600" dirty="0">
              <a:latin typeface="Century Gothic" panose="020B0502020202020204" pitchFamily="34" charset="0"/>
            </a:endParaRPr>
          </a:p>
          <a:p>
            <a:pPr algn="just">
              <a:lnSpc>
                <a:spcPts val="2053"/>
              </a:lnSpc>
            </a:pPr>
            <a:r>
              <a:rPr lang="en-US" sz="1600" u="sng" dirty="0" err="1">
                <a:latin typeface="Century Gothic" panose="020B0502020202020204" pitchFamily="34" charset="0"/>
              </a:rPr>
              <a:t>Aktitivät</a:t>
            </a:r>
            <a:r>
              <a:rPr lang="en-US" sz="1600" u="sng" dirty="0">
                <a:latin typeface="Century Gothic" panose="020B0502020202020204" pitchFamily="34" charset="0"/>
              </a:rPr>
              <a:t> 3 – Online-</a:t>
            </a:r>
            <a:r>
              <a:rPr lang="en-US" sz="1600" u="sng" dirty="0" err="1">
                <a:latin typeface="Century Gothic" panose="020B0502020202020204" pitchFamily="34" charset="0"/>
              </a:rPr>
              <a:t>Romantik</a:t>
            </a:r>
            <a:r>
              <a:rPr lang="en-US" sz="1600" u="sng" dirty="0">
                <a:latin typeface="Century Gothic" panose="020B0502020202020204" pitchFamily="34" charset="0"/>
              </a:rPr>
              <a:t>-</a:t>
            </a:r>
            <a:r>
              <a:rPr lang="en-US" sz="1600" u="sng" dirty="0" err="1">
                <a:latin typeface="Century Gothic" panose="020B0502020202020204" pitchFamily="34" charset="0"/>
              </a:rPr>
              <a:t>Betrug</a:t>
            </a:r>
            <a:r>
              <a:rPr lang="en-US" sz="1600" u="sng" dirty="0">
                <a:latin typeface="Century Gothic" panose="020B0502020202020204" pitchFamily="34" charset="0"/>
              </a:rPr>
              <a:t> </a:t>
            </a:r>
            <a:r>
              <a:rPr lang="en-US" sz="1600" u="sng" dirty="0" err="1">
                <a:latin typeface="Century Gothic" panose="020B0502020202020204" pitchFamily="34" charset="0"/>
              </a:rPr>
              <a:t>erkennen</a:t>
            </a:r>
            <a:endParaRPr lang="en-US" sz="1600" u="sng" dirty="0">
              <a:latin typeface="Century Gothic" panose="020B0502020202020204" pitchFamily="34" charset="0"/>
            </a:endParaRPr>
          </a:p>
          <a:p>
            <a:pPr algn="just">
              <a:lnSpc>
                <a:spcPts val="1773"/>
              </a:lnSpc>
            </a:pPr>
            <a:endParaRPr lang="en-US" sz="1600" dirty="0">
              <a:latin typeface="Century Gothic" panose="020B0502020202020204" pitchFamily="34" charset="0"/>
            </a:endParaRPr>
          </a:p>
          <a:p>
            <a:pPr algn="just">
              <a:lnSpc>
                <a:spcPts val="1866"/>
              </a:lnSpc>
            </a:pPr>
            <a:r>
              <a:rPr lang="de-DE" sz="1600" dirty="0">
                <a:latin typeface="Century Gothic" panose="020B0502020202020204" pitchFamily="34" charset="0"/>
              </a:rPr>
              <a:t>Die Aktivität zielt darauf ab, die Teilnehmer über die Identifizierung von Warnzeichen potenziellen Online-Romantik-Betrugs aufzuklären. Es legt den Schwerpunkt darauf, Warnsignale wie eine übermäßig perfekte Persönlichkeit, das Vermeiden von persönlichen Treffen, schnelle Liebesbekundungen und die Bitte um finanzielle Unterstützung zu erkennen. Darüber hinaus bietet es prägnante Sicherheitsratschläge, die dafür plädieren, Online-Hintergrundüberprüfungen durchzuführen, persönliche Informationen zurückzuhalten und dem eigenen Bauchgefühl zu vertrauen, wenn man sich in einer Beziehung unwohl fühlt.</a:t>
            </a:r>
            <a:endParaRPr lang="en-US" sz="1600" dirty="0">
              <a:latin typeface="Century Gothic" panose="020B0502020202020204" pitchFamily="34" charset="0"/>
            </a:endParaRPr>
          </a:p>
        </p:txBody>
      </p:sp>
      <p:sp>
        <p:nvSpPr>
          <p:cNvPr id="11" name="Freeform 11"/>
          <p:cNvSpPr/>
          <p:nvPr/>
        </p:nvSpPr>
        <p:spPr>
          <a:xfrm>
            <a:off x="10128030" y="2187754"/>
            <a:ext cx="1819767" cy="3064869"/>
          </a:xfrm>
          <a:custGeom>
            <a:avLst/>
            <a:gdLst/>
            <a:ahLst/>
            <a:cxnLst/>
            <a:rect l="l" t="t" r="r" b="b"/>
            <a:pathLst>
              <a:path w="2729650" h="4597304">
                <a:moveTo>
                  <a:pt x="0" y="0"/>
                </a:moveTo>
                <a:lnTo>
                  <a:pt x="2729650" y="0"/>
                </a:lnTo>
                <a:lnTo>
                  <a:pt x="2729650" y="4597305"/>
                </a:lnTo>
                <a:lnTo>
                  <a:pt x="0" y="4597305"/>
                </a:lnTo>
                <a:lnTo>
                  <a:pt x="0" y="0"/>
                </a:lnTo>
                <a:close/>
              </a:path>
            </a:pathLst>
          </a:custGeom>
          <a:blipFill>
            <a:blip r:embed="rId5"/>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grpSp>
        <p:nvGrpSpPr>
          <p:cNvPr id="13" name="Group 2">
            <a:extLst>
              <a:ext uri="{FF2B5EF4-FFF2-40B4-BE49-F238E27FC236}">
                <a16:creationId xmlns:a16="http://schemas.microsoft.com/office/drawing/2014/main" id="{226D56A6-1752-DA55-63FD-7655C4E0B208}"/>
              </a:ext>
            </a:extLst>
          </p:cNvPr>
          <p:cNvGrpSpPr/>
          <p:nvPr/>
        </p:nvGrpSpPr>
        <p:grpSpPr>
          <a:xfrm>
            <a:off x="-272166" y="-165838"/>
            <a:ext cx="7212700" cy="1452700"/>
            <a:chOff x="0" y="0"/>
            <a:chExt cx="14425400" cy="2905400"/>
          </a:xfrm>
        </p:grpSpPr>
        <p:sp>
          <p:nvSpPr>
            <p:cNvPr id="14" name="Freeform 3">
              <a:extLst>
                <a:ext uri="{FF2B5EF4-FFF2-40B4-BE49-F238E27FC236}">
                  <a16:creationId xmlns:a16="http://schemas.microsoft.com/office/drawing/2014/main" id="{CBB9A46D-1522-C57E-4BBE-30CA37DBA6D2}"/>
                </a:ext>
              </a:extLst>
            </p:cNvPr>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15" name="Freeform 4">
              <a:extLst>
                <a:ext uri="{FF2B5EF4-FFF2-40B4-BE49-F238E27FC236}">
                  <a16:creationId xmlns:a16="http://schemas.microsoft.com/office/drawing/2014/main" id="{788CA0EA-A32B-DD55-DF3B-F9EA6186CF05}"/>
                </a:ext>
              </a:extLst>
            </p:cNvPr>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16" name="TextBox 5">
              <a:extLst>
                <a:ext uri="{FF2B5EF4-FFF2-40B4-BE49-F238E27FC236}">
                  <a16:creationId xmlns:a16="http://schemas.microsoft.com/office/drawing/2014/main" id="{EA21CB23-ED2C-FBF5-1EC4-3A674D5F5B24}"/>
                </a:ext>
              </a:extLst>
            </p:cNvPr>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2666" spc="25" dirty="0">
                  <a:solidFill>
                    <a:srgbClr val="FFFFFF"/>
                  </a:solidFill>
                  <a:latin typeface="Evolventa"/>
                </a:rPr>
                <a:t>WIE KAUFE ICH SICHER ONLINE EIN?</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rot="-5400000">
            <a:off x="5481638" y="147637"/>
            <a:ext cx="1228725" cy="12192000"/>
            <a:chOff x="0" y="0"/>
            <a:chExt cx="2457450" cy="24384000"/>
          </a:xfrm>
        </p:grpSpPr>
        <p:sp>
          <p:nvSpPr>
            <p:cNvPr id="7" name="Freeform 7"/>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8" name="Freeform 8"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9" name="Freeform 9"/>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sp>
        <p:nvSpPr>
          <p:cNvPr id="10" name="TextBox 10"/>
          <p:cNvSpPr txBox="1"/>
          <p:nvPr/>
        </p:nvSpPr>
        <p:spPr>
          <a:xfrm>
            <a:off x="144812" y="1355996"/>
            <a:ext cx="7161259" cy="4146007"/>
          </a:xfrm>
          <a:prstGeom prst="rect">
            <a:avLst/>
          </a:prstGeom>
        </p:spPr>
        <p:txBody>
          <a:bodyPr lIns="0" tIns="0" rIns="0" bIns="0" rtlCol="0" anchor="t">
            <a:spAutoFit/>
          </a:bodyPr>
          <a:lstStyle/>
          <a:p>
            <a:pPr algn="just">
              <a:lnSpc>
                <a:spcPts val="1867"/>
              </a:lnSpc>
            </a:pPr>
            <a:r>
              <a:rPr lang="en-US" sz="1600" u="sng" dirty="0" err="1">
                <a:latin typeface="Century Gothic" panose="020B0502020202020204" pitchFamily="34" charset="0"/>
              </a:rPr>
              <a:t>Aktivität</a:t>
            </a:r>
            <a:r>
              <a:rPr lang="en-US" sz="1600" u="sng" dirty="0">
                <a:latin typeface="Century Gothic" panose="020B0502020202020204" pitchFamily="34" charset="0"/>
              </a:rPr>
              <a:t> 4 – Ein Video </a:t>
            </a:r>
            <a:r>
              <a:rPr lang="en-US" sz="1600" u="sng" dirty="0" err="1">
                <a:latin typeface="Century Gothic" panose="020B0502020202020204" pitchFamily="34" charset="0"/>
              </a:rPr>
              <a:t>über</a:t>
            </a:r>
            <a:r>
              <a:rPr lang="en-US" sz="1600" u="sng" dirty="0">
                <a:latin typeface="Century Gothic" panose="020B0502020202020204" pitchFamily="34" charset="0"/>
              </a:rPr>
              <a:t> </a:t>
            </a:r>
            <a:r>
              <a:rPr lang="en-US" sz="1600" u="sng" dirty="0" err="1">
                <a:latin typeface="Century Gothic" panose="020B0502020202020204" pitchFamily="34" charset="0"/>
              </a:rPr>
              <a:t>sicheres</a:t>
            </a:r>
            <a:r>
              <a:rPr lang="en-US" sz="1600" u="sng" dirty="0">
                <a:latin typeface="Century Gothic" panose="020B0502020202020204" pitchFamily="34" charset="0"/>
              </a:rPr>
              <a:t> </a:t>
            </a:r>
            <a:r>
              <a:rPr lang="en-US" sz="1600" u="sng" dirty="0" err="1">
                <a:latin typeface="Century Gothic" panose="020B0502020202020204" pitchFamily="34" charset="0"/>
              </a:rPr>
              <a:t>Einkaufen</a:t>
            </a:r>
            <a:r>
              <a:rPr lang="en-US" sz="1600" u="sng" dirty="0">
                <a:latin typeface="Century Gothic" panose="020B0502020202020204" pitchFamily="34" charset="0"/>
              </a:rPr>
              <a:t> </a:t>
            </a:r>
          </a:p>
          <a:p>
            <a:pPr algn="just">
              <a:lnSpc>
                <a:spcPts val="1867"/>
              </a:lnSpc>
            </a:pPr>
            <a:endParaRPr lang="en-US" sz="1600" dirty="0">
              <a:latin typeface="Century Gothic" panose="020B0502020202020204" pitchFamily="34" charset="0"/>
            </a:endParaRPr>
          </a:p>
          <a:p>
            <a:pPr algn="just">
              <a:lnSpc>
                <a:spcPts val="1867"/>
              </a:lnSpc>
            </a:pPr>
            <a:r>
              <a:rPr lang="de-DE" sz="1600" dirty="0">
                <a:latin typeface="Century Gothic" panose="020B0502020202020204" pitchFamily="34" charset="0"/>
              </a:rPr>
              <a:t>Das Ziel dieser Aktivität ist es, die Lernenden dabei zu unterstützen, Sicherheitsmaßnahmen beim Online-Shopping zu erkennen und umzusetzen. </a:t>
            </a:r>
          </a:p>
          <a:p>
            <a:pPr algn="just">
              <a:lnSpc>
                <a:spcPts val="1867"/>
              </a:lnSpc>
            </a:pPr>
            <a:endParaRPr lang="de-DE" sz="1600" dirty="0">
              <a:latin typeface="Century Gothic" panose="020B0502020202020204" pitchFamily="34" charset="0"/>
            </a:endParaRPr>
          </a:p>
          <a:p>
            <a:pPr algn="just">
              <a:lnSpc>
                <a:spcPts val="1867"/>
              </a:lnSpc>
            </a:pPr>
            <a:r>
              <a:rPr lang="de-DE" sz="1600" dirty="0">
                <a:latin typeface="Century Gothic" panose="020B0502020202020204" pitchFamily="34" charset="0"/>
              </a:rPr>
              <a:t>Die Aktivität sollte damit beginnen, dass die TeilnehmerInnen aufgefordert werden, www.getsafeonline.org zu besuchen, und dann in den Bereich "Videos ansehen" zu navigieren, um das Video "Online-Shopping" auszuwählen.</a:t>
            </a:r>
          </a:p>
          <a:p>
            <a:pPr algn="just">
              <a:lnSpc>
                <a:spcPts val="1867"/>
              </a:lnSpc>
            </a:pPr>
            <a:endParaRPr lang="de-DE" sz="1600" dirty="0">
              <a:latin typeface="Century Gothic" panose="020B0502020202020204" pitchFamily="34" charset="0"/>
            </a:endParaRPr>
          </a:p>
          <a:p>
            <a:pPr algn="just">
              <a:lnSpc>
                <a:spcPts val="1867"/>
              </a:lnSpc>
            </a:pPr>
            <a:r>
              <a:rPr lang="de-DE" sz="1600" dirty="0">
                <a:latin typeface="Century Gothic" panose="020B0502020202020204" pitchFamily="34" charset="0"/>
              </a:rPr>
              <a:t>Nach Abschluss des Videos sollten die Lernenden angewiesen werden, zu www.easons.com zu gehen und die Website kritisch zu bewerten, indem sie bestimmte Fragen beantworten: Ob die Website eine Datenschutzrichtlinie anzeigt und ob sie eine Kontaktadresse angibt.</a:t>
            </a:r>
          </a:p>
          <a:p>
            <a:pPr algn="just">
              <a:lnSpc>
                <a:spcPts val="1867"/>
              </a:lnSpc>
            </a:pPr>
            <a:endParaRPr lang="en-US" sz="1600" dirty="0">
              <a:latin typeface="Century Gothic" panose="020B0502020202020204" pitchFamily="34" charset="0"/>
            </a:endParaRPr>
          </a:p>
          <a:p>
            <a:pPr algn="just">
              <a:lnSpc>
                <a:spcPts val="2053"/>
              </a:lnSpc>
            </a:pPr>
            <a:r>
              <a:rPr lang="en-US" sz="1600" u="sng" dirty="0">
                <a:latin typeface="Century Gothic" panose="020B0502020202020204" pitchFamily="34" charset="0"/>
                <a:hlinkClick r:id="rId5" tooltip="https://youtu.be/l_NyeyrRotc?si=xpBW-I3qaUPff170"/>
              </a:rPr>
              <a:t>Video</a:t>
            </a:r>
          </a:p>
        </p:txBody>
      </p:sp>
      <p:pic>
        <p:nvPicPr>
          <p:cNvPr id="11" name="Picture 11"/>
          <p:cNvPicPr>
            <a:picLocks noChangeAspect="1"/>
          </p:cNvPicPr>
          <p:nvPr/>
        </p:nvPicPr>
        <p:blipFill>
          <a:blip r:embed="rId6"/>
          <a:srcRect/>
          <a:stretch>
            <a:fillRect/>
          </a:stretch>
        </p:blipFill>
        <p:spPr>
          <a:xfrm>
            <a:off x="8138589" y="2388068"/>
            <a:ext cx="3717615" cy="2081865"/>
          </a:xfrm>
          <a:prstGeom prst="rect">
            <a:avLst/>
          </a:prstGeom>
        </p:spPr>
      </p:pic>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grpSp>
        <p:nvGrpSpPr>
          <p:cNvPr id="15" name="Group 2">
            <a:extLst>
              <a:ext uri="{FF2B5EF4-FFF2-40B4-BE49-F238E27FC236}">
                <a16:creationId xmlns:a16="http://schemas.microsoft.com/office/drawing/2014/main" id="{32AADF79-95EB-CCA7-F695-1C6A64018AE6}"/>
              </a:ext>
            </a:extLst>
          </p:cNvPr>
          <p:cNvGrpSpPr/>
          <p:nvPr/>
        </p:nvGrpSpPr>
        <p:grpSpPr>
          <a:xfrm>
            <a:off x="-272166" y="-165838"/>
            <a:ext cx="7212700" cy="1452700"/>
            <a:chOff x="0" y="0"/>
            <a:chExt cx="14425400" cy="2905400"/>
          </a:xfrm>
        </p:grpSpPr>
        <p:sp>
          <p:nvSpPr>
            <p:cNvPr id="16" name="Freeform 3">
              <a:extLst>
                <a:ext uri="{FF2B5EF4-FFF2-40B4-BE49-F238E27FC236}">
                  <a16:creationId xmlns:a16="http://schemas.microsoft.com/office/drawing/2014/main" id="{41A0089D-A135-49B9-86F2-CE829FB505D9}"/>
                </a:ext>
              </a:extLst>
            </p:cNvPr>
            <p:cNvSpPr/>
            <p:nvPr/>
          </p:nvSpPr>
          <p:spPr>
            <a:xfrm>
              <a:off x="12700" y="12700"/>
              <a:ext cx="14400023" cy="2880106"/>
            </a:xfrm>
            <a:custGeom>
              <a:avLst/>
              <a:gdLst/>
              <a:ahLst/>
              <a:cxnLst/>
              <a:rect l="l" t="t" r="r" b="b"/>
              <a:pathLst>
                <a:path w="14400023" h="2880106">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p:spPr>
          <p:txBody>
            <a:bodyPr/>
            <a:lstStyle/>
            <a:p>
              <a:endParaRPr lang="de-AT"/>
            </a:p>
          </p:txBody>
        </p:sp>
        <p:sp>
          <p:nvSpPr>
            <p:cNvPr id="17" name="Freeform 4">
              <a:extLst>
                <a:ext uri="{FF2B5EF4-FFF2-40B4-BE49-F238E27FC236}">
                  <a16:creationId xmlns:a16="http://schemas.microsoft.com/office/drawing/2014/main" id="{D60315D8-3E70-81F9-DEB1-AA8967FF9E2A}"/>
                </a:ext>
              </a:extLst>
            </p:cNvPr>
            <p:cNvSpPr/>
            <p:nvPr/>
          </p:nvSpPr>
          <p:spPr>
            <a:xfrm>
              <a:off x="0" y="0"/>
              <a:ext cx="14425423" cy="2905506"/>
            </a:xfrm>
            <a:custGeom>
              <a:avLst/>
              <a:gdLst/>
              <a:ahLst/>
              <a:cxnLst/>
              <a:rect l="l" t="t" r="r" b="b"/>
              <a:pathLst>
                <a:path w="14425423" h="2905506">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p:spPr>
          <p:txBody>
            <a:bodyPr/>
            <a:lstStyle/>
            <a:p>
              <a:endParaRPr lang="de-AT"/>
            </a:p>
          </p:txBody>
        </p:sp>
        <p:sp>
          <p:nvSpPr>
            <p:cNvPr id="18" name="TextBox 5">
              <a:extLst>
                <a:ext uri="{FF2B5EF4-FFF2-40B4-BE49-F238E27FC236}">
                  <a16:creationId xmlns:a16="http://schemas.microsoft.com/office/drawing/2014/main" id="{26099E25-6602-83CC-0CB7-EE5278B2FCAA}"/>
                </a:ext>
              </a:extLst>
            </p:cNvPr>
            <p:cNvSpPr txBox="1"/>
            <p:nvPr/>
          </p:nvSpPr>
          <p:spPr>
            <a:xfrm>
              <a:off x="0" y="-123825"/>
              <a:ext cx="14425400" cy="3029225"/>
            </a:xfrm>
            <a:prstGeom prst="rect">
              <a:avLst/>
            </a:prstGeom>
          </p:spPr>
          <p:txBody>
            <a:bodyPr lIns="33867" tIns="33867" rIns="33867" bIns="33867" rtlCol="0" anchor="ctr"/>
            <a:lstStyle/>
            <a:p>
              <a:pPr algn="ctr">
                <a:lnSpc>
                  <a:spcPts val="3199"/>
                </a:lnSpc>
              </a:pPr>
              <a:r>
                <a:rPr lang="en-US" sz="2666" spc="25" dirty="0">
                  <a:solidFill>
                    <a:srgbClr val="FFFFFF"/>
                  </a:solidFill>
                  <a:latin typeface="Evolventa"/>
                </a:rPr>
                <a:t>WIE KAUFE ICH SICHER ONLINE EIN?</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ALTERNATIVE ZAHLUNGSMÖGLICHKEITEN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35346" y="1656363"/>
            <a:ext cx="8418689" cy="3780715"/>
          </a:xfrm>
          <a:prstGeom prst="rect">
            <a:avLst/>
          </a:prstGeom>
          <a:ln>
            <a:noFill/>
          </a:ln>
        </p:spPr>
        <p:txBody>
          <a:bodyPr wrap="square" lIns="0" tIns="0" rIns="0" bIns="0" rtlCol="0" anchor="t">
            <a:spAutoFit/>
          </a:bodyPr>
          <a:lstStyle/>
          <a:p>
            <a:pPr marL="285750" indent="-285750" algn="just">
              <a:lnSpc>
                <a:spcPct val="107000"/>
              </a:lnSpc>
              <a:spcBef>
                <a:spcPts val="1200"/>
              </a:spcBef>
              <a:spcAft>
                <a:spcPts val="800"/>
              </a:spcAft>
              <a:buFontTx/>
              <a:buChar char="-"/>
            </a:pPr>
            <a:r>
              <a:rPr lang="de-DE" sz="2000" dirty="0">
                <a:latin typeface="Century Gothic" panose="020B0502020202020204" pitchFamily="34" charset="0"/>
                <a:ea typeface="Calibri" panose="020F0502020204030204" pitchFamily="34" charset="0"/>
                <a:cs typeface="Arial" panose="020B0604020202020204" pitchFamily="34" charset="0"/>
              </a:rPr>
              <a:t>Darunter versteht man nicht-traditionelle Möglichkeiten, finanzielle Transaktionen über Bargeld oder Kredit-/Debitkarten durchzuführen. </a:t>
            </a:r>
          </a:p>
          <a:p>
            <a:pPr marL="285750" indent="-285750" algn="just">
              <a:lnSpc>
                <a:spcPct val="107000"/>
              </a:lnSpc>
              <a:spcBef>
                <a:spcPts val="1200"/>
              </a:spcBef>
              <a:spcAft>
                <a:spcPts val="800"/>
              </a:spcAft>
              <a:buFontTx/>
              <a:buChar char="-"/>
            </a:pPr>
            <a:r>
              <a:rPr lang="de-DE" sz="2000" dirty="0">
                <a:latin typeface="Century Gothic" panose="020B0502020202020204" pitchFamily="34" charset="0"/>
                <a:ea typeface="Calibri" panose="020F0502020204030204" pitchFamily="34" charset="0"/>
                <a:cs typeface="Arial" panose="020B0604020202020204" pitchFamily="34" charset="0"/>
              </a:rPr>
              <a:t>Sie haben aufgrund ihrer Bequemlichkeit, Zugänglichkeit und oft auch ihrer Integration in digitale Plattformen an Beliebtheit gewonnen. </a:t>
            </a:r>
          </a:p>
          <a:p>
            <a:pPr marL="285750" indent="-285750" algn="just">
              <a:lnSpc>
                <a:spcPct val="107000"/>
              </a:lnSpc>
              <a:spcBef>
                <a:spcPts val="1200"/>
              </a:spcBef>
              <a:spcAft>
                <a:spcPts val="800"/>
              </a:spcAft>
              <a:buFontTx/>
              <a:buChar char="-"/>
            </a:pPr>
            <a:r>
              <a:rPr lang="de-DE" sz="2000" dirty="0">
                <a:latin typeface="Century Gothic" panose="020B0502020202020204" pitchFamily="34" charset="0"/>
                <a:ea typeface="Calibri" panose="020F0502020204030204" pitchFamily="34" charset="0"/>
                <a:cs typeface="Arial" panose="020B0604020202020204" pitchFamily="34" charset="0"/>
              </a:rPr>
              <a:t>Dazu gehören: Prepaid-Karten, Banküberweisungen, digitale Geldbörsen, Kryptowährungen, Treueprogramme, lokale Karten und aufgeschobene Zahlungsmöglichkeiten sind nur einige der Möglichkeiten, die in diese Kategorie fallen. </a:t>
            </a:r>
            <a:endParaRPr lang="de-AT" sz="2000" dirty="0">
              <a:latin typeface="Century Gothic" panose="020B0502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2757402A-8F7E-A350-70AE-B1A16D693F91}"/>
              </a:ext>
            </a:extLst>
          </p:cNvPr>
          <p:cNvPicPr>
            <a:picLocks noChangeAspect="1"/>
          </p:cNvPicPr>
          <p:nvPr/>
        </p:nvPicPr>
        <p:blipFill>
          <a:blip r:embed="rId5"/>
          <a:stretch>
            <a:fillRect/>
          </a:stretch>
        </p:blipFill>
        <p:spPr>
          <a:xfrm>
            <a:off x="9220179" y="2487500"/>
            <a:ext cx="1752600" cy="1609725"/>
          </a:xfrm>
          <a:prstGeom prst="rect">
            <a:avLst/>
          </a:prstGeom>
        </p:spPr>
      </p:pic>
    </p:spTree>
    <p:extLst>
      <p:ext uri="{BB962C8B-B14F-4D97-AF65-F5344CB8AC3E}">
        <p14:creationId xmlns:p14="http://schemas.microsoft.com/office/powerpoint/2010/main" val="306239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ARTEN VON ALTERNATIVEN ZAHLUNGSMITTELN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35346" y="1995647"/>
            <a:ext cx="11735622" cy="2154436"/>
          </a:xfrm>
          <a:prstGeom prst="rect">
            <a:avLst/>
          </a:prstGeom>
          <a:ln>
            <a:noFill/>
          </a:ln>
        </p:spPr>
        <p:txBody>
          <a:bodyPr wrap="square" lIns="0" tIns="0" rIns="0" bIns="0" rtlCol="0" anchor="t">
            <a:spAutoFit/>
          </a:bodyPr>
          <a:lstStyle/>
          <a:p>
            <a:pPr marL="342900" indent="-342900" algn="just">
              <a:buFont typeface="Arial" panose="020B0604020202020204" pitchFamily="34" charset="0"/>
              <a:buChar char="•"/>
            </a:pPr>
            <a:r>
              <a:rPr lang="en-US" sz="2000" dirty="0">
                <a:solidFill>
                  <a:srgbClr val="0D0D0D"/>
                </a:solidFill>
                <a:latin typeface="Century Gothic" panose="020B0502020202020204" pitchFamily="34" charset="0"/>
              </a:rPr>
              <a:t>Prepaid-</a:t>
            </a:r>
            <a:r>
              <a:rPr lang="en-US" sz="2000" dirty="0" err="1">
                <a:solidFill>
                  <a:srgbClr val="0D0D0D"/>
                </a:solidFill>
                <a:latin typeface="Century Gothic" panose="020B0502020202020204" pitchFamily="34" charset="0"/>
              </a:rPr>
              <a:t>Karten</a:t>
            </a:r>
            <a:endParaRPr lang="en-US" sz="2000" dirty="0">
              <a:solidFill>
                <a:srgbClr val="0D0D0D"/>
              </a:solidFill>
              <a:latin typeface="Century Gothic" panose="020B0502020202020204" pitchFamily="34" charset="0"/>
            </a:endParaRPr>
          </a:p>
          <a:p>
            <a:pPr marL="342900" indent="-342900" algn="just">
              <a:buFont typeface="Arial" panose="020B0604020202020204" pitchFamily="34" charset="0"/>
              <a:buChar char="•"/>
            </a:pPr>
            <a:r>
              <a:rPr lang="en-US" sz="2000" i="0" dirty="0" err="1">
                <a:solidFill>
                  <a:srgbClr val="0D0D0D"/>
                </a:solidFill>
                <a:effectLst/>
                <a:latin typeface="Century Gothic" panose="020B0502020202020204" pitchFamily="34" charset="0"/>
              </a:rPr>
              <a:t>Banküberweisungen</a:t>
            </a:r>
            <a:endParaRPr lang="en-US" sz="2000" i="0" dirty="0">
              <a:solidFill>
                <a:srgbClr val="0D0D0D"/>
              </a:solidFill>
              <a:effectLst/>
              <a:latin typeface="Century Gothic" panose="020B0502020202020204" pitchFamily="34" charset="0"/>
            </a:endParaRPr>
          </a:p>
          <a:p>
            <a:pPr marL="342900" indent="-342900" algn="just">
              <a:buFont typeface="Arial" panose="020B0604020202020204" pitchFamily="34" charset="0"/>
              <a:buChar char="•"/>
            </a:pPr>
            <a:r>
              <a:rPr lang="en-US" sz="2000" dirty="0" err="1">
                <a:solidFill>
                  <a:srgbClr val="0D0D0D"/>
                </a:solidFill>
                <a:latin typeface="Century Gothic" panose="020B0502020202020204" pitchFamily="34" charset="0"/>
              </a:rPr>
              <a:t>Digitale</a:t>
            </a:r>
            <a:r>
              <a:rPr lang="en-US" sz="2000" dirty="0">
                <a:solidFill>
                  <a:srgbClr val="0D0D0D"/>
                </a:solidFill>
                <a:latin typeface="Century Gothic" panose="020B0502020202020204" pitchFamily="34" charset="0"/>
              </a:rPr>
              <a:t> </a:t>
            </a:r>
            <a:r>
              <a:rPr lang="en-US" sz="2000" dirty="0" err="1">
                <a:solidFill>
                  <a:srgbClr val="0D0D0D"/>
                </a:solidFill>
                <a:latin typeface="Century Gothic" panose="020B0502020202020204" pitchFamily="34" charset="0"/>
              </a:rPr>
              <a:t>Geldbörsen</a:t>
            </a:r>
            <a:endParaRPr lang="en-US" sz="2000" dirty="0">
              <a:solidFill>
                <a:srgbClr val="0D0D0D"/>
              </a:solidFill>
              <a:latin typeface="Century Gothic" panose="020B0502020202020204" pitchFamily="34" charset="0"/>
            </a:endParaRPr>
          </a:p>
          <a:p>
            <a:pPr marL="342900" indent="-342900" algn="just">
              <a:buFont typeface="Arial" panose="020B0604020202020204" pitchFamily="34" charset="0"/>
              <a:buChar char="•"/>
            </a:pPr>
            <a:r>
              <a:rPr lang="en-US" sz="2000" i="0" dirty="0" err="1">
                <a:solidFill>
                  <a:srgbClr val="0D0D0D"/>
                </a:solidFill>
                <a:effectLst/>
                <a:latin typeface="Century Gothic" panose="020B0502020202020204" pitchFamily="34" charset="0"/>
              </a:rPr>
              <a:t>Kryptowährungen</a:t>
            </a:r>
            <a:endParaRPr lang="en-US" sz="2000" i="0" dirty="0">
              <a:solidFill>
                <a:srgbClr val="0D0D0D"/>
              </a:solidFill>
              <a:effectLst/>
              <a:latin typeface="Century Gothic" panose="020B0502020202020204" pitchFamily="34" charset="0"/>
            </a:endParaRPr>
          </a:p>
          <a:p>
            <a:pPr marL="342900" indent="-342900" algn="just">
              <a:buFont typeface="Arial" panose="020B0604020202020204" pitchFamily="34" charset="0"/>
              <a:buChar char="•"/>
            </a:pPr>
            <a:r>
              <a:rPr lang="en-US" sz="2000" dirty="0" err="1">
                <a:solidFill>
                  <a:srgbClr val="0D0D0D"/>
                </a:solidFill>
                <a:latin typeface="Century Gothic" panose="020B0502020202020204" pitchFamily="34" charset="0"/>
              </a:rPr>
              <a:t>Treueprogramme</a:t>
            </a:r>
            <a:endParaRPr lang="en-US" sz="2000" dirty="0">
              <a:solidFill>
                <a:srgbClr val="0D0D0D"/>
              </a:solidFill>
              <a:latin typeface="Century Gothic" panose="020B0502020202020204" pitchFamily="34" charset="0"/>
            </a:endParaRPr>
          </a:p>
          <a:p>
            <a:pPr marL="342900" indent="-342900" algn="just">
              <a:buFont typeface="Arial" panose="020B0604020202020204" pitchFamily="34" charset="0"/>
              <a:buChar char="•"/>
            </a:pPr>
            <a:r>
              <a:rPr lang="en-US" sz="2000" i="0" dirty="0" err="1">
                <a:solidFill>
                  <a:srgbClr val="0D0D0D"/>
                </a:solidFill>
                <a:effectLst/>
                <a:latin typeface="Century Gothic" panose="020B0502020202020204" pitchFamily="34" charset="0"/>
              </a:rPr>
              <a:t>Lokale</a:t>
            </a:r>
            <a:r>
              <a:rPr lang="en-US" sz="2000" i="0" dirty="0">
                <a:solidFill>
                  <a:srgbClr val="0D0D0D"/>
                </a:solidFill>
                <a:effectLst/>
                <a:latin typeface="Century Gothic" panose="020B0502020202020204" pitchFamily="34" charset="0"/>
              </a:rPr>
              <a:t> </a:t>
            </a:r>
            <a:r>
              <a:rPr lang="en-US" sz="2000" i="0" dirty="0" err="1">
                <a:solidFill>
                  <a:srgbClr val="0D0D0D"/>
                </a:solidFill>
                <a:effectLst/>
                <a:latin typeface="Century Gothic" panose="020B0502020202020204" pitchFamily="34" charset="0"/>
              </a:rPr>
              <a:t>Karten</a:t>
            </a:r>
            <a:endParaRPr lang="en-US" sz="2000" i="0" dirty="0">
              <a:solidFill>
                <a:srgbClr val="0D0D0D"/>
              </a:solidFill>
              <a:effectLst/>
              <a:latin typeface="Century Gothic" panose="020B0502020202020204" pitchFamily="34" charset="0"/>
            </a:endParaRPr>
          </a:p>
          <a:p>
            <a:pPr marL="342900" indent="-342900" algn="just">
              <a:buFont typeface="Arial" panose="020B0604020202020204" pitchFamily="34" charset="0"/>
              <a:buChar char="•"/>
            </a:pPr>
            <a:r>
              <a:rPr lang="en-US" sz="2000" dirty="0" err="1">
                <a:solidFill>
                  <a:srgbClr val="0D0D0D"/>
                </a:solidFill>
                <a:latin typeface="Century Gothic" panose="020B0502020202020204" pitchFamily="34" charset="0"/>
              </a:rPr>
              <a:t>Verzögerte</a:t>
            </a:r>
            <a:r>
              <a:rPr lang="en-US" sz="2000" dirty="0">
                <a:solidFill>
                  <a:srgbClr val="0D0D0D"/>
                </a:solidFill>
                <a:latin typeface="Century Gothic" panose="020B0502020202020204" pitchFamily="34" charset="0"/>
              </a:rPr>
              <a:t> </a:t>
            </a:r>
            <a:r>
              <a:rPr lang="en-US" sz="2000" dirty="0" err="1">
                <a:solidFill>
                  <a:srgbClr val="0D0D0D"/>
                </a:solidFill>
                <a:latin typeface="Century Gothic" panose="020B0502020202020204" pitchFamily="34" charset="0"/>
              </a:rPr>
              <a:t>Zahlung</a:t>
            </a:r>
            <a:r>
              <a:rPr lang="en-US" sz="2000" dirty="0">
                <a:solidFill>
                  <a:srgbClr val="0D0D0D"/>
                </a:solidFill>
                <a:latin typeface="Century Gothic" panose="020B0502020202020204" pitchFamily="34" charset="0"/>
              </a:rPr>
              <a:t> und </a:t>
            </a:r>
            <a:r>
              <a:rPr lang="en-US" sz="2000" dirty="0" err="1">
                <a:solidFill>
                  <a:srgbClr val="0D0D0D"/>
                </a:solidFill>
                <a:latin typeface="Century Gothic" panose="020B0502020202020204" pitchFamily="34" charset="0"/>
              </a:rPr>
              <a:t>Ratenzahlungsoptionen</a:t>
            </a:r>
            <a:endParaRPr lang="en-US" sz="2000" i="0" dirty="0">
              <a:solidFill>
                <a:srgbClr val="0D0D0D"/>
              </a:solidFill>
              <a:effectLst/>
              <a:latin typeface="Century Gothic" panose="020B0502020202020204" pitchFamily="34" charset="0"/>
            </a:endParaRPr>
          </a:p>
        </p:txBody>
      </p:sp>
      <p:pic>
        <p:nvPicPr>
          <p:cNvPr id="8" name="Grafik 7">
            <a:extLst>
              <a:ext uri="{FF2B5EF4-FFF2-40B4-BE49-F238E27FC236}">
                <a16:creationId xmlns:a16="http://schemas.microsoft.com/office/drawing/2014/main" id="{7BB88D0E-784A-77B7-BB8C-7C129FC5D068}"/>
              </a:ext>
            </a:extLst>
          </p:cNvPr>
          <p:cNvPicPr>
            <a:picLocks noChangeAspect="1"/>
          </p:cNvPicPr>
          <p:nvPr/>
        </p:nvPicPr>
        <p:blipFill>
          <a:blip r:embed="rId5"/>
          <a:stretch>
            <a:fillRect/>
          </a:stretch>
        </p:blipFill>
        <p:spPr>
          <a:xfrm>
            <a:off x="7619067" y="2479997"/>
            <a:ext cx="1276350" cy="1038225"/>
          </a:xfrm>
          <a:prstGeom prst="rect">
            <a:avLst/>
          </a:prstGeom>
        </p:spPr>
      </p:pic>
    </p:spTree>
    <p:extLst>
      <p:ext uri="{BB962C8B-B14F-4D97-AF65-F5344CB8AC3E}">
        <p14:creationId xmlns:p14="http://schemas.microsoft.com/office/powerpoint/2010/main" val="3398556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400" dirty="0">
                <a:solidFill>
                  <a:schemeClr val="lt1"/>
                </a:solidFill>
                <a:latin typeface="Century Gothic" panose="020B0502020202020204" pitchFamily="34" charset="0"/>
                <a:cs typeface="Calibri"/>
                <a:sym typeface="Calibri"/>
              </a:rPr>
              <a:t>VOR- UND NACHTEILE ALTERNATIVER ZAHLUNGSARTEN</a:t>
            </a: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5" name="Footer Placeholder 2">
            <a:extLst>
              <a:ext uri="{FF2B5EF4-FFF2-40B4-BE49-F238E27FC236}">
                <a16:creationId xmlns:a16="http://schemas.microsoft.com/office/drawing/2014/main" id="{8AA5E2DA-D742-7A98-FA25-CE5A1CC50FA1}"/>
              </a:ext>
            </a:extLst>
          </p:cNvPr>
          <p:cNvSpPr>
            <a:spLocks noGrp="1"/>
          </p:cNvSpPr>
          <p:nvPr>
            <p:ph type="ftr" sz="quarter" idx="11"/>
          </p:nvPr>
        </p:nvSpPr>
        <p:spPr>
          <a:xfrm>
            <a:off x="335346" y="5993430"/>
            <a:ext cx="8560071" cy="569325"/>
          </a:xfrm>
        </p:spPr>
        <p:txBody>
          <a:bodyPr/>
          <a:lstStyle/>
          <a:p>
            <a:pPr algn="just"/>
            <a:r>
              <a:rPr lang="en-GB" sz="800" dirty="0">
                <a:solidFill>
                  <a:schemeClr val="tx1"/>
                </a:solidFill>
                <a:latin typeface="Century Gothic" panose="020B0502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endParaRPr lang="cs-CZ" sz="800" dirty="0">
              <a:solidFill>
                <a:schemeClr val="tx1"/>
              </a:solidFill>
              <a:latin typeface="Century Gothic" panose="020B050202020202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FCDC0B5F-CEA0-FA9B-6D2B-FDB62B93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4971" y="5907488"/>
            <a:ext cx="2115616" cy="573861"/>
          </a:xfrm>
          <a:prstGeom prst="rect">
            <a:avLst/>
          </a:prstGeom>
        </p:spPr>
      </p:pic>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22" name="Rechteck 21">
            <a:extLst>
              <a:ext uri="{FF2B5EF4-FFF2-40B4-BE49-F238E27FC236}">
                <a16:creationId xmlns:a16="http://schemas.microsoft.com/office/drawing/2014/main" id="{282F57F8-CE7C-9A9F-0C33-1EE5E873E524}"/>
              </a:ext>
            </a:extLst>
          </p:cNvPr>
          <p:cNvSpPr/>
          <p:nvPr/>
        </p:nvSpPr>
        <p:spPr>
          <a:xfrm>
            <a:off x="9040830" y="2745322"/>
            <a:ext cx="3147187" cy="47207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20" name="Rechteck 19">
            <a:extLst>
              <a:ext uri="{FF2B5EF4-FFF2-40B4-BE49-F238E27FC236}">
                <a16:creationId xmlns:a16="http://schemas.microsoft.com/office/drawing/2014/main" id="{EB4CEB76-9F5F-99A5-428B-865025199A7B}"/>
              </a:ext>
            </a:extLst>
          </p:cNvPr>
          <p:cNvSpPr/>
          <p:nvPr/>
        </p:nvSpPr>
        <p:spPr>
          <a:xfrm>
            <a:off x="9040830" y="3193410"/>
            <a:ext cx="3147187" cy="25866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de-AT" sz="1200"/>
          </a:p>
        </p:txBody>
      </p:sp>
      <p:sp>
        <p:nvSpPr>
          <p:cNvPr id="4" name="TextBox 8">
            <a:extLst>
              <a:ext uri="{FF2B5EF4-FFF2-40B4-BE49-F238E27FC236}">
                <a16:creationId xmlns:a16="http://schemas.microsoft.com/office/drawing/2014/main" id="{1E86868E-2BF7-9825-C358-D955B92D580B}"/>
              </a:ext>
            </a:extLst>
          </p:cNvPr>
          <p:cNvSpPr txBox="1"/>
          <p:nvPr/>
        </p:nvSpPr>
        <p:spPr>
          <a:xfrm>
            <a:off x="335346" y="1995647"/>
            <a:ext cx="11735622" cy="1475469"/>
          </a:xfrm>
          <a:prstGeom prst="rect">
            <a:avLst/>
          </a:prstGeom>
          <a:ln>
            <a:noFill/>
          </a:ln>
        </p:spPr>
        <p:txBody>
          <a:bodyPr wrap="square" lIns="0" tIns="0" rIns="0" bIns="0" rtlCol="0" anchor="t">
            <a:spAutoFit/>
          </a:bodyPr>
          <a:lstStyle/>
          <a:p>
            <a:pPr marL="285750" indent="-285750" algn="just">
              <a:lnSpc>
                <a:spcPct val="107000"/>
              </a:lnSpc>
              <a:spcBef>
                <a:spcPts val="1200"/>
              </a:spcBef>
              <a:spcAft>
                <a:spcPts val="800"/>
              </a:spcAft>
              <a:buFontTx/>
              <a:buChar char="-"/>
            </a:pPr>
            <a:r>
              <a:rPr lang="en-GB" sz="2000" dirty="0" err="1">
                <a:solidFill>
                  <a:srgbClr val="0D0D0D"/>
                </a:solidFill>
                <a:effectLst/>
                <a:latin typeface="Century Gothic" panose="020B0502020202020204" pitchFamily="34" charset="0"/>
                <a:cs typeface="Arial" panose="020B0604020202020204" pitchFamily="34" charset="0"/>
              </a:rPr>
              <a:t>Aktivität</a:t>
            </a:r>
            <a:r>
              <a:rPr lang="en-GB" sz="2000" dirty="0">
                <a:solidFill>
                  <a:srgbClr val="0D0D0D"/>
                </a:solidFill>
                <a:effectLst/>
                <a:latin typeface="Century Gothic" panose="020B0502020202020204" pitchFamily="34" charset="0"/>
                <a:cs typeface="Arial" panose="020B0604020202020204" pitchFamily="34" charset="0"/>
              </a:rPr>
              <a:t> 1: </a:t>
            </a:r>
            <a:r>
              <a:rPr lang="en-GB" sz="2000" dirty="0" err="1">
                <a:solidFill>
                  <a:srgbClr val="0D0D0D"/>
                </a:solidFill>
                <a:effectLst/>
                <a:latin typeface="Century Gothic" panose="020B0502020202020204" pitchFamily="34" charset="0"/>
                <a:cs typeface="Arial" panose="020B0604020202020204" pitchFamily="34" charset="0"/>
              </a:rPr>
              <a:t>Verschiedene</a:t>
            </a:r>
            <a:r>
              <a:rPr lang="en-GB" sz="2000" dirty="0">
                <a:solidFill>
                  <a:srgbClr val="0D0D0D"/>
                </a:solidFill>
                <a:effectLst/>
                <a:latin typeface="Century Gothic" panose="020B0502020202020204" pitchFamily="34" charset="0"/>
                <a:cs typeface="Arial" panose="020B0604020202020204" pitchFamily="34" charset="0"/>
              </a:rPr>
              <a:t> </a:t>
            </a:r>
            <a:r>
              <a:rPr lang="en-GB" sz="2000" dirty="0" err="1">
                <a:solidFill>
                  <a:srgbClr val="0D0D0D"/>
                </a:solidFill>
                <a:effectLst/>
                <a:latin typeface="Century Gothic" panose="020B0502020202020204" pitchFamily="34" charset="0"/>
                <a:cs typeface="Arial" panose="020B0604020202020204" pitchFamily="34" charset="0"/>
              </a:rPr>
              <a:t>Arten</a:t>
            </a:r>
            <a:r>
              <a:rPr lang="en-GB" sz="2000" dirty="0">
                <a:solidFill>
                  <a:srgbClr val="0D0D0D"/>
                </a:solidFill>
                <a:effectLst/>
                <a:latin typeface="Century Gothic" panose="020B0502020202020204" pitchFamily="34" charset="0"/>
                <a:cs typeface="Arial" panose="020B0604020202020204" pitchFamily="34" charset="0"/>
              </a:rPr>
              <a:t> von </a:t>
            </a:r>
            <a:r>
              <a:rPr lang="en-GB" sz="2000" dirty="0" err="1">
                <a:solidFill>
                  <a:srgbClr val="0D0D0D"/>
                </a:solidFill>
                <a:effectLst/>
                <a:latin typeface="Century Gothic" panose="020B0502020202020204" pitchFamily="34" charset="0"/>
                <a:cs typeface="Arial" panose="020B0604020202020204" pitchFamily="34" charset="0"/>
              </a:rPr>
              <a:t>alternativen</a:t>
            </a:r>
            <a:r>
              <a:rPr lang="en-GB" sz="2000" dirty="0">
                <a:solidFill>
                  <a:srgbClr val="0D0D0D"/>
                </a:solidFill>
                <a:effectLst/>
                <a:latin typeface="Century Gothic" panose="020B0502020202020204" pitchFamily="34" charset="0"/>
                <a:cs typeface="Arial" panose="020B0604020202020204" pitchFamily="34" charset="0"/>
              </a:rPr>
              <a:t> </a:t>
            </a:r>
            <a:r>
              <a:rPr lang="en-GB" sz="2000" dirty="0" err="1">
                <a:solidFill>
                  <a:srgbClr val="0D0D0D"/>
                </a:solidFill>
                <a:effectLst/>
                <a:latin typeface="Century Gothic" panose="020B0502020202020204" pitchFamily="34" charset="0"/>
                <a:cs typeface="Arial" panose="020B0604020202020204" pitchFamily="34" charset="0"/>
              </a:rPr>
              <a:t>Zahlungsmitteln</a:t>
            </a:r>
            <a:endParaRPr lang="en-GB" sz="2000" dirty="0">
              <a:solidFill>
                <a:srgbClr val="0D0D0D"/>
              </a:solidFill>
              <a:latin typeface="Century Gothic" panose="020B0502020202020204" pitchFamily="34" charset="0"/>
              <a:cs typeface="Arial" panose="020B0604020202020204" pitchFamily="34" charset="0"/>
            </a:endParaRPr>
          </a:p>
          <a:p>
            <a:pPr marL="285750" indent="-285750" algn="just">
              <a:lnSpc>
                <a:spcPct val="107000"/>
              </a:lnSpc>
              <a:spcBef>
                <a:spcPts val="1200"/>
              </a:spcBef>
              <a:spcAft>
                <a:spcPts val="800"/>
              </a:spcAft>
              <a:buFontTx/>
              <a:buChar char="-"/>
            </a:pPr>
            <a:r>
              <a:rPr lang="en-GB" sz="2000" b="0" i="0" dirty="0" err="1">
                <a:solidFill>
                  <a:srgbClr val="0D0D0D"/>
                </a:solidFill>
                <a:effectLst/>
                <a:latin typeface="Century Gothic" panose="020B0502020202020204" pitchFamily="34" charset="0"/>
                <a:cs typeface="Arial" panose="020B0604020202020204" pitchFamily="34" charset="0"/>
              </a:rPr>
              <a:t>Aktivität</a:t>
            </a:r>
            <a:r>
              <a:rPr lang="en-GB" sz="2000" b="0" i="0" dirty="0">
                <a:solidFill>
                  <a:srgbClr val="0D0D0D"/>
                </a:solidFill>
                <a:effectLst/>
                <a:latin typeface="Century Gothic" panose="020B0502020202020204" pitchFamily="34" charset="0"/>
                <a:cs typeface="Arial" panose="020B0604020202020204" pitchFamily="34" charset="0"/>
              </a:rPr>
              <a:t> 2: </a:t>
            </a:r>
            <a:r>
              <a:rPr lang="en-GB" sz="2000" b="0" i="0" dirty="0" err="1">
                <a:solidFill>
                  <a:srgbClr val="0D0D0D"/>
                </a:solidFill>
                <a:effectLst/>
                <a:latin typeface="Century Gothic" panose="020B0502020202020204" pitchFamily="34" charset="0"/>
                <a:cs typeface="Arial" panose="020B0604020202020204" pitchFamily="34" charset="0"/>
              </a:rPr>
              <a:t>Vorteile</a:t>
            </a:r>
            <a:r>
              <a:rPr lang="en-GB" sz="2000" b="0" i="0" dirty="0">
                <a:solidFill>
                  <a:srgbClr val="0D0D0D"/>
                </a:solidFill>
                <a:effectLst/>
                <a:latin typeface="Century Gothic" panose="020B0502020202020204" pitchFamily="34" charset="0"/>
                <a:cs typeface="Arial" panose="020B0604020202020204" pitchFamily="34" charset="0"/>
              </a:rPr>
              <a:t> und </a:t>
            </a:r>
            <a:r>
              <a:rPr lang="en-GB" sz="2000" b="0" i="0" dirty="0" err="1">
                <a:solidFill>
                  <a:srgbClr val="0D0D0D"/>
                </a:solidFill>
                <a:effectLst/>
                <a:latin typeface="Century Gothic" panose="020B0502020202020204" pitchFamily="34" charset="0"/>
                <a:cs typeface="Arial" panose="020B0604020202020204" pitchFamily="34" charset="0"/>
              </a:rPr>
              <a:t>Nachteile</a:t>
            </a:r>
            <a:endParaRPr lang="en-GB" sz="2000" dirty="0">
              <a:solidFill>
                <a:srgbClr val="0D0D0D"/>
              </a:solidFill>
              <a:latin typeface="Century Gothic" panose="020B0502020202020204" pitchFamily="34" charset="0"/>
              <a:cs typeface="Arial" panose="020B0604020202020204" pitchFamily="34" charset="0"/>
            </a:endParaRPr>
          </a:p>
          <a:p>
            <a:pPr marL="285750" indent="-285750" algn="just">
              <a:lnSpc>
                <a:spcPct val="107000"/>
              </a:lnSpc>
              <a:spcBef>
                <a:spcPts val="1200"/>
              </a:spcBef>
              <a:spcAft>
                <a:spcPts val="800"/>
              </a:spcAft>
              <a:buFontTx/>
              <a:buChar char="-"/>
            </a:pPr>
            <a:r>
              <a:rPr lang="en-GB" sz="2000" b="0" i="0" dirty="0">
                <a:solidFill>
                  <a:srgbClr val="0D0D0D"/>
                </a:solidFill>
                <a:effectLst/>
                <a:latin typeface="Century Gothic" panose="020B0502020202020204" pitchFamily="34" charset="0"/>
                <a:cs typeface="Arial" panose="020B0604020202020204" pitchFamily="34" charset="0"/>
              </a:rPr>
              <a:t>Activity  3: </a:t>
            </a:r>
            <a:r>
              <a:rPr lang="en-GB" sz="2000" b="0" i="0" dirty="0" err="1">
                <a:solidFill>
                  <a:srgbClr val="0D0D0D"/>
                </a:solidFill>
                <a:effectLst/>
                <a:latin typeface="Century Gothic" panose="020B0502020202020204" pitchFamily="34" charset="0"/>
                <a:cs typeface="Arial" panose="020B0604020202020204" pitchFamily="34" charset="0"/>
              </a:rPr>
              <a:t>Sicherheit</a:t>
            </a:r>
            <a:r>
              <a:rPr lang="en-GB" sz="2000" b="0" i="0" dirty="0">
                <a:solidFill>
                  <a:srgbClr val="0D0D0D"/>
                </a:solidFill>
                <a:effectLst/>
                <a:latin typeface="Century Gothic" panose="020B0502020202020204" pitchFamily="34" charset="0"/>
                <a:cs typeface="Arial" panose="020B0604020202020204" pitchFamily="34" charset="0"/>
              </a:rPr>
              <a:t> und </a:t>
            </a:r>
            <a:r>
              <a:rPr lang="en-GB" sz="2000" b="0" i="0" dirty="0" err="1">
                <a:solidFill>
                  <a:srgbClr val="0D0D0D"/>
                </a:solidFill>
                <a:effectLst/>
                <a:latin typeface="Century Gothic" panose="020B0502020202020204" pitchFamily="34" charset="0"/>
                <a:cs typeface="Arial" panose="020B0604020202020204" pitchFamily="34" charset="0"/>
              </a:rPr>
              <a:t>Datenschutz</a:t>
            </a:r>
            <a:endParaRPr lang="en-US" sz="2000" b="0" i="0" dirty="0">
              <a:solidFill>
                <a:srgbClr val="0D0D0D"/>
              </a:solidFill>
              <a:effectLst/>
              <a:latin typeface="Century Gothic" panose="020B0502020202020204" pitchFamily="34" charset="0"/>
            </a:endParaRPr>
          </a:p>
        </p:txBody>
      </p:sp>
      <p:pic>
        <p:nvPicPr>
          <p:cNvPr id="9" name="Grafik 8">
            <a:extLst>
              <a:ext uri="{FF2B5EF4-FFF2-40B4-BE49-F238E27FC236}">
                <a16:creationId xmlns:a16="http://schemas.microsoft.com/office/drawing/2014/main" id="{B7479F94-C3BF-8C3E-17E9-2EA18C2266A5}"/>
              </a:ext>
            </a:extLst>
          </p:cNvPr>
          <p:cNvPicPr>
            <a:picLocks noChangeAspect="1"/>
          </p:cNvPicPr>
          <p:nvPr/>
        </p:nvPicPr>
        <p:blipFill>
          <a:blip r:embed="rId5"/>
          <a:stretch>
            <a:fillRect/>
          </a:stretch>
        </p:blipFill>
        <p:spPr>
          <a:xfrm>
            <a:off x="7597197" y="2932063"/>
            <a:ext cx="2152650" cy="1466850"/>
          </a:xfrm>
          <a:prstGeom prst="rect">
            <a:avLst/>
          </a:prstGeom>
        </p:spPr>
      </p:pic>
    </p:spTree>
    <p:extLst>
      <p:ext uri="{BB962C8B-B14F-4D97-AF65-F5344CB8AC3E}">
        <p14:creationId xmlns:p14="http://schemas.microsoft.com/office/powerpoint/2010/main" val="3133225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a:latin typeface="Century Gothic" panose="020B0502020202020204" pitchFamily="34" charset="0"/>
              </a:rPr>
              <a:t>Vielen Dank!</a:t>
            </a:r>
            <a:endParaRPr lang="en-GB" sz="4400" b="1"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EEF39E4B-4E22-653E-2597-A296E73AE7AE}"/>
              </a:ext>
            </a:extLst>
          </p:cNvPr>
          <p:cNvPicPr>
            <a:picLocks noChangeAspect="1"/>
          </p:cNvPicPr>
          <p:nvPr/>
        </p:nvPicPr>
        <p:blipFill>
          <a:blip r:embed="rId5"/>
          <a:stretch>
            <a:fillRect/>
          </a:stretch>
        </p:blipFill>
        <p:spPr>
          <a:xfrm>
            <a:off x="154113" y="6021075"/>
            <a:ext cx="1417512" cy="297638"/>
          </a:xfrm>
          <a:prstGeom prst="rect">
            <a:avLst/>
          </a:prstGeom>
        </p:spPr>
      </p:pic>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Project Number: 2022-1-AT01-KA220-ADU-000087985</a:t>
            </a:r>
            <a:endParaRPr lang="de-A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SICHERHEIT</a:t>
              </a:r>
            </a:p>
          </p:txBody>
        </p:sp>
      </p:grpSp>
      <p:sp>
        <p:nvSpPr>
          <p:cNvPr id="10" name="TextBox 10"/>
          <p:cNvSpPr txBox="1"/>
          <p:nvPr/>
        </p:nvSpPr>
        <p:spPr>
          <a:xfrm>
            <a:off x="208547" y="1747287"/>
            <a:ext cx="8625920" cy="3597780"/>
          </a:xfrm>
          <a:prstGeom prst="rect">
            <a:avLst/>
          </a:prstGeom>
        </p:spPr>
        <p:txBody>
          <a:bodyPr wrap="square" lIns="0" tIns="0" rIns="0" bIns="0" rtlCol="0" anchor="t">
            <a:spAutoFit/>
          </a:bodyPr>
          <a:lstStyle/>
          <a:p>
            <a:pPr algn="just">
              <a:lnSpc>
                <a:spcPts val="2199"/>
              </a:lnSpc>
            </a:pPr>
            <a:r>
              <a:rPr lang="en-US" sz="1600" b="1" spc="13" dirty="0" err="1">
                <a:latin typeface="Century Gothic" panose="020B0502020202020204" pitchFamily="34" charset="0"/>
              </a:rPr>
              <a:t>Identifizierung</a:t>
            </a:r>
            <a:r>
              <a:rPr lang="en-US" sz="1600" b="1" spc="13" dirty="0">
                <a:latin typeface="Century Gothic" panose="020B0502020202020204" pitchFamily="34" charset="0"/>
              </a:rPr>
              <a:t> von </a:t>
            </a:r>
            <a:r>
              <a:rPr lang="en-US" sz="1600" b="1" spc="13" dirty="0" err="1">
                <a:latin typeface="Century Gothic" panose="020B0502020202020204" pitchFamily="34" charset="0"/>
              </a:rPr>
              <a:t>gewöhnlichen</a:t>
            </a:r>
            <a:r>
              <a:rPr lang="en-US" sz="1600" b="1" spc="13" dirty="0">
                <a:latin typeface="Century Gothic" panose="020B0502020202020204" pitchFamily="34" charset="0"/>
              </a:rPr>
              <a:t> </a:t>
            </a:r>
            <a:r>
              <a:rPr lang="en-US" sz="1600" b="1" spc="13" dirty="0" err="1">
                <a:latin typeface="Century Gothic" panose="020B0502020202020204" pitchFamily="34" charset="0"/>
              </a:rPr>
              <a:t>Sicherheitsrisiken</a:t>
            </a:r>
            <a:endParaRPr lang="en-US" sz="1600" b="1" spc="13" dirty="0">
              <a:latin typeface="Century Gothic" panose="020B0502020202020204" pitchFamily="34" charset="0"/>
            </a:endParaRPr>
          </a:p>
          <a:p>
            <a:pPr algn="just">
              <a:lnSpc>
                <a:spcPts val="1999"/>
              </a:lnSpc>
            </a:pPr>
            <a:endParaRPr lang="en-US" sz="1600" spc="13" dirty="0">
              <a:latin typeface="Century Gothic" panose="020B0502020202020204" pitchFamily="34" charset="0"/>
            </a:endParaRPr>
          </a:p>
          <a:p>
            <a:pPr algn="just">
              <a:lnSpc>
                <a:spcPts val="1999"/>
              </a:lnSpc>
            </a:pPr>
            <a:r>
              <a:rPr lang="de-DE" sz="1600" spc="11" dirty="0">
                <a:latin typeface="Century Gothic" panose="020B0502020202020204" pitchFamily="34" charset="0"/>
              </a:rPr>
              <a:t>Laut dem FBI tritt Identitätsdiebstahl dann auf, wenn jemand unrechtmäßig die persönlichen Informationen einer anderen Person (wie Name, Sozialversicherungsnummer, Kreditkartennummer oder Bankkontodetails) erlangt und verwendet, um Betrug oder andere Straftaten zu begehen.</a:t>
            </a:r>
          </a:p>
          <a:p>
            <a:pPr algn="just">
              <a:lnSpc>
                <a:spcPts val="1999"/>
              </a:lnSpc>
            </a:pPr>
            <a:endParaRPr lang="en-US" sz="1600" spc="11" dirty="0">
              <a:latin typeface="Century Gothic" panose="020B0502020202020204" pitchFamily="34" charset="0"/>
            </a:endParaRPr>
          </a:p>
          <a:p>
            <a:pPr algn="just">
              <a:lnSpc>
                <a:spcPts val="1999"/>
              </a:lnSpc>
            </a:pPr>
            <a:r>
              <a:rPr lang="de-DE" sz="1600" spc="11" dirty="0">
                <a:latin typeface="Century Gothic" panose="020B0502020202020204" pitchFamily="34" charset="0"/>
              </a:rPr>
              <a:t>Betrügerische Transaktionen umfassen die unbefugte oder arglistige Erlangung, Nutzung oder Übertragung von Geldern, dem Eigentum oder anderen Vermögenswerten durch täuschende oder unehrliche Mittel.</a:t>
            </a:r>
          </a:p>
          <a:p>
            <a:pPr algn="just">
              <a:lnSpc>
                <a:spcPts val="1999"/>
              </a:lnSpc>
            </a:pPr>
            <a:endParaRPr lang="en-US" sz="1600" spc="11" dirty="0">
              <a:latin typeface="Century Gothic" panose="020B0502020202020204" pitchFamily="34" charset="0"/>
            </a:endParaRPr>
          </a:p>
          <a:p>
            <a:pPr algn="just">
              <a:lnSpc>
                <a:spcPts val="1999"/>
              </a:lnSpc>
            </a:pPr>
            <a:r>
              <a:rPr lang="de-DE" sz="1600" spc="11" dirty="0">
                <a:latin typeface="Century Gothic" panose="020B0502020202020204" pitchFamily="34" charset="0"/>
              </a:rPr>
              <a:t>Cyber-Bedrohungen beziehen sich auf alle böswilligen Aktivitäten oder Ereignisse, die darauf abzielen, die Vertraulichkeit, Integrität oder Verfügbarkeit digitaler Informationen und Systeme zu gefährden.</a:t>
            </a:r>
            <a:endParaRPr lang="en-US" sz="1600" spc="11" dirty="0">
              <a:latin typeface="Century Gothic" panose="020B0502020202020204" pitchFamily="34" charset="0"/>
            </a:endParaRPr>
          </a:p>
        </p:txBody>
      </p:sp>
      <p:sp>
        <p:nvSpPr>
          <p:cNvPr id="11" name="Freeform 11"/>
          <p:cNvSpPr/>
          <p:nvPr/>
        </p:nvSpPr>
        <p:spPr>
          <a:xfrm>
            <a:off x="9183868" y="2243110"/>
            <a:ext cx="2763929" cy="2743200"/>
          </a:xfrm>
          <a:custGeom>
            <a:avLst/>
            <a:gdLst/>
            <a:ahLst/>
            <a:cxnLst/>
            <a:rect l="l" t="t" r="r" b="b"/>
            <a:pathLst>
              <a:path w="4145894" h="4114800">
                <a:moveTo>
                  <a:pt x="0" y="0"/>
                </a:moveTo>
                <a:lnTo>
                  <a:pt x="4145895" y="0"/>
                </a:lnTo>
                <a:lnTo>
                  <a:pt x="414589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SICHERHEIT</a:t>
              </a:r>
            </a:p>
          </p:txBody>
        </p:sp>
      </p:grpSp>
      <p:sp>
        <p:nvSpPr>
          <p:cNvPr id="10" name="Freeform 10"/>
          <p:cNvSpPr/>
          <p:nvPr/>
        </p:nvSpPr>
        <p:spPr>
          <a:xfrm rot="-2493594">
            <a:off x="580169" y="2712439"/>
            <a:ext cx="331683" cy="680191"/>
          </a:xfrm>
          <a:custGeom>
            <a:avLst/>
            <a:gdLst/>
            <a:ahLst/>
            <a:cxnLst/>
            <a:rect l="l" t="t" r="r" b="b"/>
            <a:pathLst>
              <a:path w="497525" h="1020287">
                <a:moveTo>
                  <a:pt x="0" y="0"/>
                </a:moveTo>
                <a:lnTo>
                  <a:pt x="497525" y="0"/>
                </a:lnTo>
                <a:lnTo>
                  <a:pt x="497525" y="1020286"/>
                </a:lnTo>
                <a:lnTo>
                  <a:pt x="0" y="1020286"/>
                </a:lnTo>
                <a:lnTo>
                  <a:pt x="0" y="0"/>
                </a:lnTo>
                <a:close/>
              </a:path>
            </a:pathLst>
          </a:custGeom>
          <a:blipFill>
            <a:blip r:embed="rId5"/>
            <a:stretch>
              <a:fillRect/>
            </a:stretch>
          </a:blipFill>
        </p:spPr>
        <p:txBody>
          <a:bodyPr/>
          <a:lstStyle/>
          <a:p>
            <a:endParaRPr lang="de-AT"/>
          </a:p>
        </p:txBody>
      </p:sp>
      <p:sp>
        <p:nvSpPr>
          <p:cNvPr id="11" name="TextBox 11"/>
          <p:cNvSpPr txBox="1"/>
          <p:nvPr/>
        </p:nvSpPr>
        <p:spPr>
          <a:xfrm>
            <a:off x="396296" y="1734587"/>
            <a:ext cx="6827112" cy="1077218"/>
          </a:xfrm>
          <a:prstGeom prst="rect">
            <a:avLst/>
          </a:prstGeom>
        </p:spPr>
        <p:txBody>
          <a:bodyPr lIns="0" tIns="0" rIns="0" bIns="0" rtlCol="0" anchor="t">
            <a:spAutoFit/>
          </a:bodyPr>
          <a:lstStyle/>
          <a:p>
            <a:pPr algn="just">
              <a:lnSpc>
                <a:spcPts val="2399"/>
              </a:lnSpc>
            </a:pPr>
            <a:r>
              <a:rPr lang="en-US" sz="1800" b="1" spc="14" dirty="0" err="1">
                <a:latin typeface="Century Gothic" panose="020B0502020202020204" pitchFamily="34" charset="0"/>
              </a:rPr>
              <a:t>Finanzielle</a:t>
            </a:r>
            <a:r>
              <a:rPr lang="en-US" sz="1800" b="1" spc="14" dirty="0">
                <a:latin typeface="Century Gothic" panose="020B0502020202020204" pitchFamily="34" charset="0"/>
              </a:rPr>
              <a:t> und </a:t>
            </a:r>
            <a:r>
              <a:rPr lang="en-US" sz="1800" b="1" spc="14" dirty="0" err="1">
                <a:latin typeface="Century Gothic" panose="020B0502020202020204" pitchFamily="34" charset="0"/>
              </a:rPr>
              <a:t>emotionale</a:t>
            </a:r>
            <a:r>
              <a:rPr lang="en-US" sz="1800" b="1" spc="14" dirty="0">
                <a:latin typeface="Century Gothic" panose="020B0502020202020204" pitchFamily="34" charset="0"/>
              </a:rPr>
              <a:t> </a:t>
            </a:r>
            <a:r>
              <a:rPr lang="en-US" sz="1800" b="1" spc="14" dirty="0" err="1">
                <a:latin typeface="Century Gothic" panose="020B0502020202020204" pitchFamily="34" charset="0"/>
              </a:rPr>
              <a:t>Auswirkungen</a:t>
            </a:r>
            <a:r>
              <a:rPr lang="en-US" sz="1800" b="1" spc="14" dirty="0">
                <a:latin typeface="Century Gothic" panose="020B0502020202020204" pitchFamily="34" charset="0"/>
              </a:rPr>
              <a:t> auf </a:t>
            </a:r>
            <a:r>
              <a:rPr lang="en-US" sz="1800" b="1" spc="14" dirty="0" err="1">
                <a:latin typeface="Century Gothic" panose="020B0502020202020204" pitchFamily="34" charset="0"/>
              </a:rPr>
              <a:t>Einzelpersonen</a:t>
            </a:r>
            <a:endParaRPr lang="en-US" sz="1800" b="1" spc="14" dirty="0">
              <a:latin typeface="Century Gothic" panose="020B0502020202020204" pitchFamily="34" charset="0"/>
            </a:endParaRPr>
          </a:p>
          <a:p>
            <a:pPr algn="just">
              <a:lnSpc>
                <a:spcPts val="1999"/>
              </a:lnSpc>
            </a:pPr>
            <a:endParaRPr lang="en-US" sz="1800" b="1" spc="14" dirty="0">
              <a:latin typeface="Century Gothic" panose="020B0502020202020204" pitchFamily="34" charset="0"/>
            </a:endParaRPr>
          </a:p>
          <a:p>
            <a:pPr algn="just">
              <a:lnSpc>
                <a:spcPts val="1999"/>
              </a:lnSpc>
            </a:pPr>
            <a:endParaRPr lang="en-US" sz="1800" b="1" spc="14" dirty="0">
              <a:latin typeface="Century Gothic" panose="020B0502020202020204" pitchFamily="34" charset="0"/>
            </a:endParaRPr>
          </a:p>
          <a:p>
            <a:pPr algn="just">
              <a:lnSpc>
                <a:spcPts val="1999"/>
              </a:lnSpc>
            </a:pPr>
            <a:endParaRPr lang="en-US" sz="1800" b="1" spc="14" dirty="0">
              <a:latin typeface="Century Gothic" panose="020B0502020202020204" pitchFamily="34" charset="0"/>
            </a:endParaRPr>
          </a:p>
        </p:txBody>
      </p:sp>
      <p:sp>
        <p:nvSpPr>
          <p:cNvPr id="12" name="Freeform 12"/>
          <p:cNvSpPr/>
          <p:nvPr/>
        </p:nvSpPr>
        <p:spPr>
          <a:xfrm rot="-2493594">
            <a:off x="580169" y="3485889"/>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3" name="Freeform 13"/>
          <p:cNvSpPr/>
          <p:nvPr/>
        </p:nvSpPr>
        <p:spPr>
          <a:xfrm rot="-2493594">
            <a:off x="580169" y="4259341"/>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4" name="Freeform 14"/>
          <p:cNvSpPr/>
          <p:nvPr/>
        </p:nvSpPr>
        <p:spPr>
          <a:xfrm rot="-2493594">
            <a:off x="7081889" y="2793507"/>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5" name="Freeform 15"/>
          <p:cNvSpPr/>
          <p:nvPr/>
        </p:nvSpPr>
        <p:spPr>
          <a:xfrm rot="-2493594">
            <a:off x="7081889" y="3566958"/>
            <a:ext cx="331683" cy="680191"/>
          </a:xfrm>
          <a:custGeom>
            <a:avLst/>
            <a:gdLst/>
            <a:ahLst/>
            <a:cxnLst/>
            <a:rect l="l" t="t" r="r" b="b"/>
            <a:pathLst>
              <a:path w="497525" h="1020287">
                <a:moveTo>
                  <a:pt x="0" y="0"/>
                </a:moveTo>
                <a:lnTo>
                  <a:pt x="497525" y="0"/>
                </a:lnTo>
                <a:lnTo>
                  <a:pt x="497525" y="1020287"/>
                </a:lnTo>
                <a:lnTo>
                  <a:pt x="0" y="1020287"/>
                </a:lnTo>
                <a:lnTo>
                  <a:pt x="0" y="0"/>
                </a:lnTo>
                <a:close/>
              </a:path>
            </a:pathLst>
          </a:custGeom>
          <a:blipFill>
            <a:blip r:embed="rId5"/>
            <a:stretch>
              <a:fillRect/>
            </a:stretch>
          </a:blipFill>
        </p:spPr>
        <p:txBody>
          <a:bodyPr/>
          <a:lstStyle/>
          <a:p>
            <a:endParaRPr lang="de-AT"/>
          </a:p>
        </p:txBody>
      </p:sp>
      <p:sp>
        <p:nvSpPr>
          <p:cNvPr id="16" name="Freeform 16"/>
          <p:cNvSpPr/>
          <p:nvPr/>
        </p:nvSpPr>
        <p:spPr>
          <a:xfrm rot="-2493594">
            <a:off x="7081889" y="4340409"/>
            <a:ext cx="331683" cy="680191"/>
          </a:xfrm>
          <a:custGeom>
            <a:avLst/>
            <a:gdLst/>
            <a:ahLst/>
            <a:cxnLst/>
            <a:rect l="l" t="t" r="r" b="b"/>
            <a:pathLst>
              <a:path w="497525" h="1020287">
                <a:moveTo>
                  <a:pt x="0" y="0"/>
                </a:moveTo>
                <a:lnTo>
                  <a:pt x="497525" y="0"/>
                </a:lnTo>
                <a:lnTo>
                  <a:pt x="497525" y="1020286"/>
                </a:lnTo>
                <a:lnTo>
                  <a:pt x="0" y="1020286"/>
                </a:lnTo>
                <a:lnTo>
                  <a:pt x="0" y="0"/>
                </a:lnTo>
                <a:close/>
              </a:path>
            </a:pathLst>
          </a:custGeom>
          <a:blipFill>
            <a:blip r:embed="rId5"/>
            <a:stretch>
              <a:fillRect/>
            </a:stretch>
          </a:blipFill>
        </p:spPr>
        <p:txBody>
          <a:bodyPr/>
          <a:lstStyle/>
          <a:p>
            <a:endParaRPr lang="de-AT"/>
          </a:p>
        </p:txBody>
      </p:sp>
      <p:sp>
        <p:nvSpPr>
          <p:cNvPr id="17" name="Freeform 17"/>
          <p:cNvSpPr/>
          <p:nvPr/>
        </p:nvSpPr>
        <p:spPr>
          <a:xfrm>
            <a:off x="8834467" y="685800"/>
            <a:ext cx="1278237" cy="1951506"/>
          </a:xfrm>
          <a:custGeom>
            <a:avLst/>
            <a:gdLst/>
            <a:ahLst/>
            <a:cxnLst/>
            <a:rect l="l" t="t" r="r" b="b"/>
            <a:pathLst>
              <a:path w="1917355" h="2927259">
                <a:moveTo>
                  <a:pt x="0" y="0"/>
                </a:moveTo>
                <a:lnTo>
                  <a:pt x="1917355" y="0"/>
                </a:lnTo>
                <a:lnTo>
                  <a:pt x="1917355" y="2927259"/>
                </a:lnTo>
                <a:lnTo>
                  <a:pt x="0" y="2927259"/>
                </a:lnTo>
                <a:lnTo>
                  <a:pt x="0" y="0"/>
                </a:lnTo>
                <a:close/>
              </a:path>
            </a:pathLst>
          </a:custGeom>
          <a:blipFill>
            <a:blip r:embed="rId6"/>
            <a:stretch>
              <a:fillRect/>
            </a:stretch>
          </a:blipFill>
        </p:spPr>
        <p:txBody>
          <a:bodyPr/>
          <a:lstStyle/>
          <a:p>
            <a:endParaRPr lang="de-AT"/>
          </a:p>
        </p:txBody>
      </p:sp>
      <p:sp>
        <p:nvSpPr>
          <p:cNvPr id="18" name="TextBox 18"/>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9" name="TextBox 19"/>
          <p:cNvSpPr txBox="1"/>
          <p:nvPr/>
        </p:nvSpPr>
        <p:spPr>
          <a:xfrm>
            <a:off x="396296" y="2344361"/>
            <a:ext cx="964704" cy="243721"/>
          </a:xfrm>
          <a:prstGeom prst="rect">
            <a:avLst/>
          </a:prstGeom>
        </p:spPr>
        <p:txBody>
          <a:bodyPr lIns="0" tIns="0" rIns="0" bIns="0" rtlCol="0" anchor="t">
            <a:spAutoFit/>
          </a:bodyPr>
          <a:lstStyle/>
          <a:p>
            <a:pPr algn="ctr">
              <a:lnSpc>
                <a:spcPts val="2053"/>
              </a:lnSpc>
            </a:pPr>
            <a:r>
              <a:rPr lang="en-US" sz="1467" dirty="0" err="1">
                <a:solidFill>
                  <a:srgbClr val="E6262C"/>
                </a:solidFill>
                <a:latin typeface="Century Gothic" panose="020B0502020202020204" pitchFamily="34" charset="0"/>
              </a:rPr>
              <a:t>Finanziell</a:t>
            </a:r>
            <a:endParaRPr lang="en-US" sz="1467" dirty="0">
              <a:solidFill>
                <a:srgbClr val="E6262C"/>
              </a:solidFill>
              <a:latin typeface="Century Gothic" panose="020B0502020202020204" pitchFamily="34" charset="0"/>
            </a:endParaRPr>
          </a:p>
        </p:txBody>
      </p:sp>
      <p:sp>
        <p:nvSpPr>
          <p:cNvPr id="20" name="TextBox 20"/>
          <p:cNvSpPr txBox="1"/>
          <p:nvPr/>
        </p:nvSpPr>
        <p:spPr>
          <a:xfrm>
            <a:off x="1257045" y="2913005"/>
            <a:ext cx="4838955" cy="707951"/>
          </a:xfrm>
          <a:prstGeom prst="rect">
            <a:avLst/>
          </a:prstGeom>
        </p:spPr>
        <p:txBody>
          <a:bodyPr lIns="0" tIns="0" rIns="0" bIns="0" rtlCol="0" anchor="t">
            <a:spAutoFit/>
          </a:bodyPr>
          <a:lstStyle/>
          <a:p>
            <a:pPr algn="just">
              <a:lnSpc>
                <a:spcPts val="1867"/>
              </a:lnSpc>
            </a:pPr>
            <a:r>
              <a:rPr lang="de-DE" sz="1333" dirty="0">
                <a:latin typeface="Century Gothic" panose="020B0502020202020204" pitchFamily="34" charset="0"/>
              </a:rPr>
              <a:t>Identitätsdiebstahl (finanzielle Verluste aufgrund von nicht genehmigten Transaktionen, betrügerischen Krediten oder Abbuchungen von ihren Konten)</a:t>
            </a:r>
            <a:endParaRPr lang="en-US" sz="1333" dirty="0">
              <a:latin typeface="Century Gothic" panose="020B0502020202020204" pitchFamily="34" charset="0"/>
            </a:endParaRPr>
          </a:p>
        </p:txBody>
      </p:sp>
      <p:sp>
        <p:nvSpPr>
          <p:cNvPr id="21" name="TextBox 21"/>
          <p:cNvSpPr txBox="1"/>
          <p:nvPr/>
        </p:nvSpPr>
        <p:spPr>
          <a:xfrm>
            <a:off x="1265926" y="3672895"/>
            <a:ext cx="4830074" cy="707951"/>
          </a:xfrm>
          <a:prstGeom prst="rect">
            <a:avLst/>
          </a:prstGeom>
        </p:spPr>
        <p:txBody>
          <a:bodyPr lIns="0" tIns="0" rIns="0" bIns="0" rtlCol="0" anchor="t">
            <a:spAutoFit/>
          </a:bodyPr>
          <a:lstStyle/>
          <a:p>
            <a:pPr algn="just">
              <a:lnSpc>
                <a:spcPts val="1867"/>
              </a:lnSpc>
            </a:pPr>
            <a:r>
              <a:rPr lang="de-DE" sz="1333" dirty="0">
                <a:latin typeface="Century Gothic" panose="020B0502020202020204" pitchFamily="34" charset="0"/>
              </a:rPr>
              <a:t>Betrügerische Transaktionen (sie erleiden direkte finanzielle Verluste, wenn Gelder gestohlen oder unberechtigte Abbuchungen von ihren Konten vorgenommen werden)</a:t>
            </a:r>
            <a:endParaRPr lang="en-US" sz="1333" dirty="0">
              <a:latin typeface="Century Gothic" panose="020B0502020202020204" pitchFamily="34" charset="0"/>
            </a:endParaRPr>
          </a:p>
        </p:txBody>
      </p:sp>
      <p:sp>
        <p:nvSpPr>
          <p:cNvPr id="22" name="TextBox 22"/>
          <p:cNvSpPr txBox="1"/>
          <p:nvPr/>
        </p:nvSpPr>
        <p:spPr>
          <a:xfrm>
            <a:off x="1257045" y="4426412"/>
            <a:ext cx="4838955" cy="1195264"/>
          </a:xfrm>
          <a:prstGeom prst="rect">
            <a:avLst/>
          </a:prstGeom>
        </p:spPr>
        <p:txBody>
          <a:bodyPr wrap="square" lIns="0" tIns="0" rIns="0" bIns="0" rtlCol="0" anchor="t">
            <a:spAutoFit/>
          </a:bodyPr>
          <a:lstStyle/>
          <a:p>
            <a:pPr algn="just">
              <a:lnSpc>
                <a:spcPts val="1867"/>
              </a:lnSpc>
            </a:pPr>
            <a:r>
              <a:rPr lang="de-DE" sz="1333" dirty="0">
                <a:latin typeface="Century Gothic" panose="020B0502020202020204" pitchFamily="34" charset="0"/>
              </a:rPr>
              <a:t>Bedrohungen der Cybersicherheit (finanzielle Verluste durch gestohlene Finanzdaten, Lösegeldzahlungen, um Zugang zu verschlüsselten Daten zu erhalten, oder Kosten im Zusammenhang mit der Wiederherstellung von Datenverletzungen)</a:t>
            </a:r>
            <a:endParaRPr lang="en-US" sz="1333" dirty="0">
              <a:latin typeface="Century Gothic" panose="020B0502020202020204" pitchFamily="34" charset="0"/>
            </a:endParaRPr>
          </a:p>
        </p:txBody>
      </p:sp>
      <p:sp>
        <p:nvSpPr>
          <p:cNvPr id="23" name="TextBox 23"/>
          <p:cNvSpPr txBox="1"/>
          <p:nvPr/>
        </p:nvSpPr>
        <p:spPr>
          <a:xfrm>
            <a:off x="6690561" y="2344361"/>
            <a:ext cx="1044277" cy="244811"/>
          </a:xfrm>
          <a:prstGeom prst="rect">
            <a:avLst/>
          </a:prstGeom>
        </p:spPr>
        <p:txBody>
          <a:bodyPr lIns="0" tIns="0" rIns="0" bIns="0" rtlCol="0" anchor="t">
            <a:spAutoFit/>
          </a:bodyPr>
          <a:lstStyle/>
          <a:p>
            <a:pPr algn="ctr">
              <a:lnSpc>
                <a:spcPts val="2053"/>
              </a:lnSpc>
            </a:pPr>
            <a:r>
              <a:rPr lang="en-US" sz="1467" dirty="0">
                <a:solidFill>
                  <a:srgbClr val="07518C"/>
                </a:solidFill>
                <a:latin typeface="Century Gothic" panose="020B0502020202020204" pitchFamily="34" charset="0"/>
              </a:rPr>
              <a:t>Emotional</a:t>
            </a:r>
          </a:p>
        </p:txBody>
      </p:sp>
      <p:sp>
        <p:nvSpPr>
          <p:cNvPr id="24" name="TextBox 24"/>
          <p:cNvSpPr txBox="1"/>
          <p:nvPr/>
        </p:nvSpPr>
        <p:spPr>
          <a:xfrm>
            <a:off x="7671255" y="3131182"/>
            <a:ext cx="4350354" cy="465320"/>
          </a:xfrm>
          <a:prstGeom prst="rect">
            <a:avLst/>
          </a:prstGeom>
        </p:spPr>
        <p:txBody>
          <a:bodyPr lIns="0" tIns="0" rIns="0" bIns="0" rtlCol="0" anchor="t">
            <a:spAutoFit/>
          </a:bodyPr>
          <a:lstStyle/>
          <a:p>
            <a:pPr algn="just">
              <a:lnSpc>
                <a:spcPts val="1867"/>
              </a:lnSpc>
            </a:pPr>
            <a:r>
              <a:rPr lang="de-DE" sz="1333" dirty="0">
                <a:latin typeface="Century Gothic" panose="020B0502020202020204" pitchFamily="34" charset="0"/>
              </a:rPr>
              <a:t>Identitätsdiebstahl (Gefühle der Verletzung, Angst und Hilflosigkeit)</a:t>
            </a:r>
            <a:endParaRPr lang="en-US" sz="1333" dirty="0">
              <a:latin typeface="Century Gothic" panose="020B0502020202020204" pitchFamily="34" charset="0"/>
            </a:endParaRPr>
          </a:p>
        </p:txBody>
      </p:sp>
      <p:sp>
        <p:nvSpPr>
          <p:cNvPr id="25" name="TextBox 25"/>
          <p:cNvSpPr txBox="1"/>
          <p:nvPr/>
        </p:nvSpPr>
        <p:spPr>
          <a:xfrm>
            <a:off x="7671255" y="3908286"/>
            <a:ext cx="4350354" cy="465320"/>
          </a:xfrm>
          <a:prstGeom prst="rect">
            <a:avLst/>
          </a:prstGeom>
        </p:spPr>
        <p:txBody>
          <a:bodyPr lIns="0" tIns="0" rIns="0" bIns="0" rtlCol="0" anchor="t">
            <a:spAutoFit/>
          </a:bodyPr>
          <a:lstStyle/>
          <a:p>
            <a:pPr algn="just">
              <a:lnSpc>
                <a:spcPts val="1867"/>
              </a:lnSpc>
            </a:pPr>
            <a:r>
              <a:rPr lang="de-DE" sz="1333" dirty="0">
                <a:latin typeface="Century Gothic" panose="020B0502020202020204" pitchFamily="34" charset="0"/>
              </a:rPr>
              <a:t>Betrügerische Transaktionen (Gefühle von Verrat und Verwundbarkeit)</a:t>
            </a:r>
            <a:endParaRPr lang="en-US" sz="1333" dirty="0">
              <a:latin typeface="Century Gothic" panose="020B0502020202020204" pitchFamily="34" charset="0"/>
            </a:endParaRPr>
          </a:p>
        </p:txBody>
      </p:sp>
      <p:sp>
        <p:nvSpPr>
          <p:cNvPr id="26" name="TextBox 26"/>
          <p:cNvSpPr txBox="1"/>
          <p:nvPr/>
        </p:nvSpPr>
        <p:spPr>
          <a:xfrm>
            <a:off x="7671255" y="4683834"/>
            <a:ext cx="4359332" cy="707951"/>
          </a:xfrm>
          <a:prstGeom prst="rect">
            <a:avLst/>
          </a:prstGeom>
        </p:spPr>
        <p:txBody>
          <a:bodyPr lIns="0" tIns="0" rIns="0" bIns="0" rtlCol="0" anchor="t">
            <a:spAutoFit/>
          </a:bodyPr>
          <a:lstStyle/>
          <a:p>
            <a:pPr algn="just">
              <a:lnSpc>
                <a:spcPts val="1867"/>
              </a:lnSpc>
            </a:pPr>
            <a:r>
              <a:rPr lang="de-DE" sz="1333" dirty="0">
                <a:latin typeface="Century Gothic" panose="020B0502020202020204" pitchFamily="34" charset="0"/>
              </a:rPr>
              <a:t>Bedrohungen der Cybersicherheit (Angst, Besorgnis und Misstrauen in die Sicherheit ihrer persönlichen Daten und Online-Aktivitäten)</a:t>
            </a:r>
            <a:endParaRPr lang="en-US" sz="1333"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164319"/>
            <a:ext cx="7212700" cy="1764411"/>
            <a:chOff x="0" y="0"/>
            <a:chExt cx="14425400" cy="3528822"/>
          </a:xfrm>
        </p:grpSpPr>
        <p:sp>
          <p:nvSpPr>
            <p:cNvPr id="7" name="Freeform 7"/>
            <p:cNvSpPr/>
            <p:nvPr/>
          </p:nvSpPr>
          <p:spPr>
            <a:xfrm>
              <a:off x="12700" y="15425"/>
              <a:ext cx="14400023" cy="3498100"/>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SICHERHEIT</a:t>
              </a:r>
            </a:p>
          </p:txBody>
        </p:sp>
      </p:grpSp>
      <p:sp>
        <p:nvSpPr>
          <p:cNvPr id="10" name="TextBox 10"/>
          <p:cNvSpPr txBox="1"/>
          <p:nvPr/>
        </p:nvSpPr>
        <p:spPr>
          <a:xfrm>
            <a:off x="396296" y="1630636"/>
            <a:ext cx="8024480" cy="4287071"/>
          </a:xfrm>
          <a:prstGeom prst="rect">
            <a:avLst/>
          </a:prstGeom>
        </p:spPr>
        <p:txBody>
          <a:bodyPr lIns="0" tIns="0" rIns="0" bIns="0" rtlCol="0" anchor="t">
            <a:spAutoFit/>
          </a:bodyPr>
          <a:lstStyle/>
          <a:p>
            <a:pPr algn="just">
              <a:lnSpc>
                <a:spcPts val="2053"/>
              </a:lnSpc>
            </a:pPr>
            <a:r>
              <a:rPr lang="de-DE" sz="1600" dirty="0">
                <a:latin typeface="Century Gothic" panose="020B0502020202020204" pitchFamily="34" charset="0"/>
              </a:rPr>
              <a:t>Aktivität: Gruppendiskussion über kürzlich begangene Sicherheitsverletzungen und ihre Auswirkungen auf Einzelpersonen und Organisationen</a:t>
            </a:r>
          </a:p>
          <a:p>
            <a:pPr algn="just">
              <a:lnSpc>
                <a:spcPts val="2053"/>
              </a:lnSpc>
            </a:pPr>
            <a:endParaRPr lang="en-US" sz="1600" dirty="0">
              <a:latin typeface="Century Gothic" panose="020B0502020202020204" pitchFamily="34" charset="0"/>
            </a:endParaRPr>
          </a:p>
          <a:p>
            <a:pPr algn="just">
              <a:lnSpc>
                <a:spcPts val="2053"/>
              </a:lnSpc>
            </a:pPr>
            <a:r>
              <a:rPr lang="de-DE" sz="1600" dirty="0">
                <a:latin typeface="Century Gothic" panose="020B0502020202020204" pitchFamily="34" charset="0"/>
              </a:rPr>
              <a:t>Diese Aktivität zielt darauf ab, aktuelle Sicherheitsverletzungen und deren Auswirkungen auf Einzelpersonen und Organisationen zu analysieren und zu diskutieren. Zusätzlich sollen die finanziellen und emotionalen Folgen, die daraus gewonnenen Erkenntnisse und Präventionsstrategien erörtert werden.</a:t>
            </a:r>
          </a:p>
          <a:p>
            <a:pPr algn="just">
              <a:lnSpc>
                <a:spcPts val="2053"/>
              </a:lnSpc>
            </a:pPr>
            <a:endParaRPr lang="en-US" sz="1600" dirty="0">
              <a:latin typeface="Century Gothic" panose="020B0502020202020204" pitchFamily="34" charset="0"/>
            </a:endParaRPr>
          </a:p>
          <a:p>
            <a:pPr algn="just">
              <a:lnSpc>
                <a:spcPts val="2053"/>
              </a:lnSpc>
            </a:pPr>
            <a:r>
              <a:rPr lang="en-US" sz="1600" u="sng" dirty="0" err="1">
                <a:latin typeface="Century Gothic" panose="020B0502020202020204" pitchFamily="34" charset="0"/>
              </a:rPr>
              <a:t>Leitfragen</a:t>
            </a:r>
            <a:r>
              <a:rPr lang="en-US" sz="1600" u="sng" dirty="0">
                <a:latin typeface="Century Gothic" panose="020B0502020202020204" pitchFamily="34" charset="0"/>
              </a:rPr>
              <a:t> </a:t>
            </a:r>
            <a:r>
              <a:rPr lang="en-US" sz="1600" u="sng" dirty="0" err="1">
                <a:latin typeface="Century Gothic" panose="020B0502020202020204" pitchFamily="34" charset="0"/>
              </a:rPr>
              <a:t>zur</a:t>
            </a:r>
            <a:r>
              <a:rPr lang="en-US" sz="1600" u="sng" dirty="0">
                <a:latin typeface="Century Gothic" panose="020B0502020202020204" pitchFamily="34" charset="0"/>
              </a:rPr>
              <a:t> </a:t>
            </a:r>
            <a:r>
              <a:rPr lang="en-US" sz="1600" u="sng" dirty="0" err="1">
                <a:latin typeface="Century Gothic" panose="020B0502020202020204" pitchFamily="34" charset="0"/>
              </a:rPr>
              <a:t>Förderung</a:t>
            </a:r>
            <a:r>
              <a:rPr lang="en-US" sz="1600" u="sng" dirty="0">
                <a:latin typeface="Century Gothic" panose="020B0502020202020204" pitchFamily="34" charset="0"/>
              </a:rPr>
              <a:t> der </a:t>
            </a:r>
            <a:r>
              <a:rPr lang="en-US" sz="1600" u="sng" dirty="0" err="1">
                <a:latin typeface="Century Gothic" panose="020B0502020202020204" pitchFamily="34" charset="0"/>
              </a:rPr>
              <a:t>Diskussion</a:t>
            </a:r>
            <a:r>
              <a:rPr lang="en-US" sz="1600" u="sng" dirty="0">
                <a:latin typeface="Century Gothic" panose="020B0502020202020204" pitchFamily="34" charset="0"/>
              </a:rPr>
              <a:t>:</a:t>
            </a:r>
          </a:p>
          <a:p>
            <a:pPr marL="316670" lvl="1" indent="-158335" algn="just">
              <a:lnSpc>
                <a:spcPts val="2053"/>
              </a:lnSpc>
              <a:buFont typeface="Arial"/>
              <a:buChar char="•"/>
            </a:pPr>
            <a:r>
              <a:rPr lang="de-DE" sz="1600" dirty="0">
                <a:latin typeface="Century Gothic" panose="020B0502020202020204" pitchFamily="34" charset="0"/>
              </a:rPr>
              <a:t>Was waren die Umstände und das Ausmaß des Sicherheitsverstoßes?</a:t>
            </a:r>
          </a:p>
          <a:p>
            <a:pPr marL="316670" lvl="1" indent="-158335" algn="just">
              <a:lnSpc>
                <a:spcPts val="2053"/>
              </a:lnSpc>
              <a:buFont typeface="Arial"/>
              <a:buChar char="•"/>
            </a:pPr>
            <a:r>
              <a:rPr lang="de-DE" sz="1600" dirty="0">
                <a:latin typeface="Century Gothic" panose="020B0502020202020204" pitchFamily="34" charset="0"/>
              </a:rPr>
              <a:t>Welche finanziellen und emotionalen Auswirkungen hatte die Sicherheitsverletzung auf Einzelpersonen und Organisationen?</a:t>
            </a:r>
          </a:p>
          <a:p>
            <a:pPr marL="316670" lvl="1" indent="-158335" algn="just">
              <a:lnSpc>
                <a:spcPts val="2053"/>
              </a:lnSpc>
              <a:buFont typeface="Arial"/>
              <a:buChar char="•"/>
            </a:pPr>
            <a:r>
              <a:rPr lang="de-DE" sz="1600" dirty="0">
                <a:latin typeface="Century Gothic" panose="020B0502020202020204" pitchFamily="34" charset="0"/>
              </a:rPr>
              <a:t>Was waren die wichtigsten Lehren aus dem Vorfall?</a:t>
            </a:r>
          </a:p>
          <a:p>
            <a:pPr marL="316670" lvl="1" indent="-158335" algn="just">
              <a:lnSpc>
                <a:spcPts val="2053"/>
              </a:lnSpc>
              <a:buFont typeface="Arial"/>
              <a:buChar char="•"/>
            </a:pPr>
            <a:r>
              <a:rPr lang="de-DE" sz="1600" dirty="0">
                <a:latin typeface="Century Gothic" panose="020B0502020202020204" pitchFamily="34" charset="0"/>
              </a:rPr>
              <a:t>Welche Strategien oder Maßnahmen hätten umgesetzt werden können, um die Sicherheitsverletzung zu verhindern?</a:t>
            </a:r>
            <a:endParaRPr lang="en-US" sz="1600" dirty="0">
              <a:latin typeface="Century Gothic" panose="020B0502020202020204" pitchFamily="34" charset="0"/>
            </a:endParaRPr>
          </a:p>
          <a:p>
            <a:pPr algn="just">
              <a:lnSpc>
                <a:spcPts val="2053"/>
              </a:lnSpc>
            </a:pPr>
            <a:endParaRPr lang="en-US" sz="1600" dirty="0">
              <a:latin typeface="Century Gothic" panose="020B0502020202020204" pitchFamily="34" charset="0"/>
            </a:endParaRPr>
          </a:p>
        </p:txBody>
      </p:sp>
      <p:sp>
        <p:nvSpPr>
          <p:cNvPr id="11" name="Freeform 11"/>
          <p:cNvSpPr/>
          <p:nvPr/>
        </p:nvSpPr>
        <p:spPr>
          <a:xfrm>
            <a:off x="9231731" y="2464978"/>
            <a:ext cx="2228557" cy="1972273"/>
          </a:xfrm>
          <a:custGeom>
            <a:avLst/>
            <a:gdLst/>
            <a:ahLst/>
            <a:cxnLst/>
            <a:rect l="l" t="t" r="r" b="b"/>
            <a:pathLst>
              <a:path w="3342836" h="2958409">
                <a:moveTo>
                  <a:pt x="0" y="0"/>
                </a:moveTo>
                <a:lnTo>
                  <a:pt x="3342836" y="0"/>
                </a:lnTo>
                <a:lnTo>
                  <a:pt x="3342836" y="2958409"/>
                </a:lnTo>
                <a:lnTo>
                  <a:pt x="0" y="29584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481638" y="147637"/>
            <a:ext cx="1228725" cy="12192000"/>
            <a:chOff x="0" y="0"/>
            <a:chExt cx="2457450" cy="24384000"/>
          </a:xfrm>
        </p:grpSpPr>
        <p:sp>
          <p:nvSpPr>
            <p:cNvPr id="3" name="Freeform 3"/>
            <p:cNvSpPr/>
            <p:nvPr/>
          </p:nvSpPr>
          <p:spPr>
            <a:xfrm>
              <a:off x="0" y="0"/>
              <a:ext cx="2457450" cy="24384000"/>
            </a:xfrm>
            <a:custGeom>
              <a:avLst/>
              <a:gdLst/>
              <a:ahLst/>
              <a:cxnLst/>
              <a:rect l="l" t="t" r="r" b="b"/>
              <a:pathLst>
                <a:path w="2457450" h="24384000">
                  <a:moveTo>
                    <a:pt x="0" y="0"/>
                  </a:moveTo>
                  <a:lnTo>
                    <a:pt x="2457450" y="0"/>
                  </a:lnTo>
                  <a:lnTo>
                    <a:pt x="2457450" y="24384000"/>
                  </a:lnTo>
                  <a:lnTo>
                    <a:pt x="0" y="24384000"/>
                  </a:lnTo>
                  <a:close/>
                </a:path>
              </a:pathLst>
            </a:custGeom>
            <a:solidFill>
              <a:srgbClr val="AEABAB">
                <a:alpha val="60000"/>
              </a:srgbClr>
            </a:solidFill>
          </p:spPr>
          <p:txBody>
            <a:bodyPr/>
            <a:lstStyle/>
            <a:p>
              <a:endParaRPr lang="de-AT"/>
            </a:p>
          </p:txBody>
        </p:sp>
      </p:grpSp>
      <p:sp>
        <p:nvSpPr>
          <p:cNvPr id="4" name="Freeform 4" descr="Graphical user interface, text  Description automatically generated"/>
          <p:cNvSpPr/>
          <p:nvPr/>
        </p:nvSpPr>
        <p:spPr>
          <a:xfrm>
            <a:off x="9914971" y="5907488"/>
            <a:ext cx="2115616" cy="573861"/>
          </a:xfrm>
          <a:custGeom>
            <a:avLst/>
            <a:gdLst/>
            <a:ahLst/>
            <a:cxnLst/>
            <a:rect l="l" t="t" r="r" b="b"/>
            <a:pathLst>
              <a:path w="3173424" h="860791">
                <a:moveTo>
                  <a:pt x="0" y="0"/>
                </a:moveTo>
                <a:lnTo>
                  <a:pt x="3173424" y="0"/>
                </a:lnTo>
                <a:lnTo>
                  <a:pt x="3173424" y="860791"/>
                </a:lnTo>
                <a:lnTo>
                  <a:pt x="0" y="860791"/>
                </a:lnTo>
                <a:lnTo>
                  <a:pt x="0" y="0"/>
                </a:lnTo>
                <a:close/>
              </a:path>
            </a:pathLst>
          </a:custGeom>
          <a:blipFill>
            <a:blip r:embed="rId3"/>
            <a:stretch>
              <a:fillRect/>
            </a:stretch>
          </a:blipFill>
        </p:spPr>
        <p:txBody>
          <a:bodyPr/>
          <a:lstStyle/>
          <a:p>
            <a:endParaRPr lang="de-AT"/>
          </a:p>
        </p:txBody>
      </p:sp>
      <p:sp>
        <p:nvSpPr>
          <p:cNvPr id="5" name="Freeform 5"/>
          <p:cNvSpPr/>
          <p:nvPr/>
        </p:nvSpPr>
        <p:spPr>
          <a:xfrm>
            <a:off x="10972779" y="176984"/>
            <a:ext cx="975018" cy="1081805"/>
          </a:xfrm>
          <a:custGeom>
            <a:avLst/>
            <a:gdLst/>
            <a:ahLst/>
            <a:cxnLst/>
            <a:rect l="l" t="t" r="r" b="b"/>
            <a:pathLst>
              <a:path w="1462527" h="1622708">
                <a:moveTo>
                  <a:pt x="0" y="0"/>
                </a:moveTo>
                <a:lnTo>
                  <a:pt x="1462528" y="0"/>
                </a:lnTo>
                <a:lnTo>
                  <a:pt x="1462528" y="1622708"/>
                </a:lnTo>
                <a:lnTo>
                  <a:pt x="0" y="1622708"/>
                </a:lnTo>
                <a:lnTo>
                  <a:pt x="0" y="0"/>
                </a:lnTo>
                <a:close/>
              </a:path>
            </a:pathLst>
          </a:custGeom>
          <a:blipFill>
            <a:blip r:embed="rId4"/>
            <a:stretch>
              <a:fillRect r="-439"/>
            </a:stretch>
          </a:blipFill>
        </p:spPr>
        <p:txBody>
          <a:bodyPr/>
          <a:lstStyle/>
          <a:p>
            <a:endParaRPr lang="de-AT"/>
          </a:p>
        </p:txBody>
      </p:sp>
      <p:grpSp>
        <p:nvGrpSpPr>
          <p:cNvPr id="6" name="Group 6"/>
          <p:cNvGrpSpPr/>
          <p:nvPr/>
        </p:nvGrpSpPr>
        <p:grpSpPr>
          <a:xfrm>
            <a:off x="-1" y="-226232"/>
            <a:ext cx="7212712" cy="1826377"/>
            <a:chOff x="0" y="-123825"/>
            <a:chExt cx="14425423" cy="3652753"/>
          </a:xfrm>
        </p:grpSpPr>
        <p:sp>
          <p:nvSpPr>
            <p:cNvPr id="7" name="Freeform 7"/>
            <p:cNvSpPr/>
            <p:nvPr/>
          </p:nvSpPr>
          <p:spPr>
            <a:xfrm>
              <a:off x="12700" y="15425"/>
              <a:ext cx="14400024" cy="3498099"/>
            </a:xfrm>
            <a:custGeom>
              <a:avLst/>
              <a:gdLst/>
              <a:ahLst/>
              <a:cxnLst/>
              <a:rect l="l" t="t" r="r" b="b"/>
              <a:pathLst>
                <a:path w="14400023" h="3498100">
                  <a:moveTo>
                    <a:pt x="0" y="583068"/>
                  </a:moveTo>
                  <a:cubicBezTo>
                    <a:pt x="0" y="260993"/>
                    <a:pt x="216408" y="0"/>
                    <a:pt x="483362" y="0"/>
                  </a:cubicBezTo>
                  <a:lnTo>
                    <a:pt x="13916661" y="0"/>
                  </a:lnTo>
                  <a:cubicBezTo>
                    <a:pt x="14183615" y="0"/>
                    <a:pt x="14400023" y="260993"/>
                    <a:pt x="14400023" y="583068"/>
                  </a:cubicBezTo>
                  <a:lnTo>
                    <a:pt x="14400023" y="2915032"/>
                  </a:lnTo>
                  <a:cubicBezTo>
                    <a:pt x="14400023" y="3236954"/>
                    <a:pt x="14183615" y="3498100"/>
                    <a:pt x="13916661" y="3498100"/>
                  </a:cubicBezTo>
                  <a:lnTo>
                    <a:pt x="483362" y="3498100"/>
                  </a:lnTo>
                  <a:cubicBezTo>
                    <a:pt x="216408" y="3497947"/>
                    <a:pt x="0" y="3236954"/>
                    <a:pt x="0" y="2915032"/>
                  </a:cubicBezTo>
                  <a:close/>
                </a:path>
              </a:pathLst>
            </a:custGeom>
            <a:solidFill>
              <a:srgbClr val="4472C4"/>
            </a:solidFill>
          </p:spPr>
          <p:txBody>
            <a:bodyPr/>
            <a:lstStyle/>
            <a:p>
              <a:endParaRPr lang="de-AT"/>
            </a:p>
          </p:txBody>
        </p:sp>
        <p:sp>
          <p:nvSpPr>
            <p:cNvPr id="8" name="Freeform 8"/>
            <p:cNvSpPr/>
            <p:nvPr/>
          </p:nvSpPr>
          <p:spPr>
            <a:xfrm>
              <a:off x="0" y="0"/>
              <a:ext cx="14425423" cy="3528928"/>
            </a:xfrm>
            <a:custGeom>
              <a:avLst/>
              <a:gdLst/>
              <a:ahLst/>
              <a:cxnLst/>
              <a:rect l="l" t="t" r="r" b="b"/>
              <a:pathLst>
                <a:path w="14425423" h="3528928">
                  <a:moveTo>
                    <a:pt x="0" y="598493"/>
                  </a:moveTo>
                  <a:cubicBezTo>
                    <a:pt x="0" y="267779"/>
                    <a:pt x="222250" y="0"/>
                    <a:pt x="496062" y="0"/>
                  </a:cubicBezTo>
                  <a:lnTo>
                    <a:pt x="13929361" y="0"/>
                  </a:lnTo>
                  <a:lnTo>
                    <a:pt x="13929361" y="15425"/>
                  </a:lnTo>
                  <a:lnTo>
                    <a:pt x="13929361" y="0"/>
                  </a:lnTo>
                  <a:cubicBezTo>
                    <a:pt x="14203299" y="0"/>
                    <a:pt x="14425423" y="267779"/>
                    <a:pt x="14425423" y="598493"/>
                  </a:cubicBezTo>
                  <a:lnTo>
                    <a:pt x="14412723" y="598493"/>
                  </a:lnTo>
                  <a:lnTo>
                    <a:pt x="14425423" y="598493"/>
                  </a:lnTo>
                  <a:lnTo>
                    <a:pt x="14425423" y="2930457"/>
                  </a:lnTo>
                  <a:lnTo>
                    <a:pt x="14412723" y="2930457"/>
                  </a:lnTo>
                  <a:lnTo>
                    <a:pt x="14425423" y="2930457"/>
                  </a:lnTo>
                  <a:cubicBezTo>
                    <a:pt x="14425423" y="3261017"/>
                    <a:pt x="14203173" y="3528928"/>
                    <a:pt x="13929361" y="3528928"/>
                  </a:cubicBezTo>
                  <a:lnTo>
                    <a:pt x="13929361" y="3513525"/>
                  </a:lnTo>
                  <a:lnTo>
                    <a:pt x="13929361" y="3528928"/>
                  </a:lnTo>
                  <a:lnTo>
                    <a:pt x="496062" y="3528928"/>
                  </a:lnTo>
                  <a:lnTo>
                    <a:pt x="496062" y="3513525"/>
                  </a:lnTo>
                  <a:lnTo>
                    <a:pt x="496062" y="3528928"/>
                  </a:lnTo>
                  <a:cubicBezTo>
                    <a:pt x="222250" y="3528797"/>
                    <a:pt x="0" y="3261017"/>
                    <a:pt x="0" y="2930457"/>
                  </a:cubicBezTo>
                  <a:lnTo>
                    <a:pt x="0" y="598493"/>
                  </a:lnTo>
                  <a:lnTo>
                    <a:pt x="12700" y="598493"/>
                  </a:lnTo>
                  <a:lnTo>
                    <a:pt x="0" y="598493"/>
                  </a:lnTo>
                  <a:moveTo>
                    <a:pt x="25400" y="598493"/>
                  </a:moveTo>
                  <a:lnTo>
                    <a:pt x="25400" y="2930457"/>
                  </a:lnTo>
                  <a:lnTo>
                    <a:pt x="12700" y="2930457"/>
                  </a:lnTo>
                  <a:lnTo>
                    <a:pt x="25400" y="2930457"/>
                  </a:lnTo>
                  <a:cubicBezTo>
                    <a:pt x="25400" y="3243895"/>
                    <a:pt x="236093" y="3498100"/>
                    <a:pt x="496062" y="3498100"/>
                  </a:cubicBezTo>
                  <a:lnTo>
                    <a:pt x="13929361" y="3498100"/>
                  </a:lnTo>
                  <a:cubicBezTo>
                    <a:pt x="14189456" y="3498100"/>
                    <a:pt x="14400023" y="3243895"/>
                    <a:pt x="14400023" y="2930457"/>
                  </a:cubicBezTo>
                  <a:lnTo>
                    <a:pt x="14400023" y="598493"/>
                  </a:lnTo>
                  <a:cubicBezTo>
                    <a:pt x="14400023" y="285056"/>
                    <a:pt x="14189329" y="30850"/>
                    <a:pt x="13929361" y="30850"/>
                  </a:cubicBezTo>
                  <a:lnTo>
                    <a:pt x="496062" y="30850"/>
                  </a:lnTo>
                  <a:lnTo>
                    <a:pt x="496062" y="15425"/>
                  </a:lnTo>
                  <a:lnTo>
                    <a:pt x="496062" y="30850"/>
                  </a:lnTo>
                  <a:cubicBezTo>
                    <a:pt x="236093" y="30850"/>
                    <a:pt x="25400" y="285056"/>
                    <a:pt x="25400" y="598493"/>
                  </a:cubicBezTo>
                  <a:close/>
                </a:path>
              </a:pathLst>
            </a:custGeom>
            <a:solidFill>
              <a:srgbClr val="31538F"/>
            </a:solidFill>
          </p:spPr>
          <p:txBody>
            <a:bodyPr/>
            <a:lstStyle/>
            <a:p>
              <a:endParaRPr lang="de-AT"/>
            </a:p>
          </p:txBody>
        </p:sp>
        <p:sp>
          <p:nvSpPr>
            <p:cNvPr id="9" name="TextBox 9"/>
            <p:cNvSpPr txBox="1"/>
            <p:nvPr/>
          </p:nvSpPr>
          <p:spPr>
            <a:xfrm>
              <a:off x="0" y="-123825"/>
              <a:ext cx="14425400" cy="3652647"/>
            </a:xfrm>
            <a:prstGeom prst="rect">
              <a:avLst/>
            </a:prstGeom>
          </p:spPr>
          <p:txBody>
            <a:bodyPr lIns="33867" tIns="33867" rIns="33867" bIns="33867" rtlCol="0" anchor="ctr"/>
            <a:lstStyle/>
            <a:p>
              <a:pPr algn="ctr"/>
              <a:r>
                <a:rPr lang="en-US" sz="3400" dirty="0">
                  <a:solidFill>
                    <a:schemeClr val="lt1"/>
                  </a:solidFill>
                  <a:latin typeface="Century Gothic" panose="020B0502020202020204" pitchFamily="34" charset="0"/>
                  <a:cs typeface="Calibri"/>
                </a:rPr>
                <a:t>ONLINE SICHERHEIT</a:t>
              </a:r>
            </a:p>
          </p:txBody>
        </p:sp>
      </p:grpSp>
      <p:sp>
        <p:nvSpPr>
          <p:cNvPr id="10" name="TextBox 10"/>
          <p:cNvSpPr txBox="1"/>
          <p:nvPr/>
        </p:nvSpPr>
        <p:spPr>
          <a:xfrm>
            <a:off x="295386" y="2155582"/>
            <a:ext cx="10382408" cy="3411190"/>
          </a:xfrm>
          <a:prstGeom prst="rect">
            <a:avLst/>
          </a:prstGeom>
        </p:spPr>
        <p:txBody>
          <a:bodyPr lIns="0" tIns="0" rIns="0" bIns="0" rtlCol="0" anchor="t">
            <a:spAutoFit/>
          </a:bodyPr>
          <a:lstStyle/>
          <a:p>
            <a:pPr algn="just">
              <a:lnSpc>
                <a:spcPts val="1867"/>
              </a:lnSpc>
            </a:pPr>
            <a:r>
              <a:rPr lang="de-DE" sz="1600" dirty="0">
                <a:latin typeface="Century Gothic" panose="020B0502020202020204" pitchFamily="34" charset="0"/>
              </a:rPr>
              <a:t>Personenbezogene Daten umfassen ein breites Spektrum an Daten, die zur Identifizierung oder zum Auffinden einer Person verwendet werden können. Es ist sehr wichtig, unsere persönlichen Daten zu schützen. </a:t>
            </a:r>
          </a:p>
          <a:p>
            <a:pPr algn="just">
              <a:lnSpc>
                <a:spcPts val="1867"/>
              </a:lnSpc>
            </a:pPr>
            <a:endParaRPr lang="de-DE" sz="1600" dirty="0">
              <a:latin typeface="Century Gothic" panose="020B0502020202020204" pitchFamily="34" charset="0"/>
            </a:endParaRPr>
          </a:p>
          <a:p>
            <a:pPr algn="just">
              <a:lnSpc>
                <a:spcPts val="1867"/>
              </a:lnSpc>
            </a:pPr>
            <a:r>
              <a:rPr lang="de-DE" sz="1600" dirty="0">
                <a:latin typeface="Century Gothic" panose="020B0502020202020204" pitchFamily="34" charset="0"/>
              </a:rPr>
              <a:t>Eine der größten Gefahren, die damit verbunden ist, dass persönliche Daten in die falschen Hände geraten, ist der Identitätsdiebstahl. </a:t>
            </a:r>
          </a:p>
          <a:p>
            <a:pPr algn="just">
              <a:lnSpc>
                <a:spcPts val="1867"/>
              </a:lnSpc>
            </a:pPr>
            <a:endParaRPr lang="de-DE" sz="1600" dirty="0">
              <a:latin typeface="Century Gothic" panose="020B0502020202020204" pitchFamily="34" charset="0"/>
            </a:endParaRPr>
          </a:p>
          <a:p>
            <a:pPr algn="just">
              <a:lnSpc>
                <a:spcPts val="1867"/>
              </a:lnSpc>
            </a:pPr>
            <a:r>
              <a:rPr lang="de-DE" sz="1600" dirty="0">
                <a:latin typeface="Century Gothic" panose="020B0502020202020204" pitchFamily="34" charset="0"/>
              </a:rPr>
              <a:t>Persönliche Daten sind oft das Ziel von Cyberkriminellen, die versuchen, Finanzbetrug zu begehen. </a:t>
            </a:r>
          </a:p>
          <a:p>
            <a:pPr algn="just">
              <a:lnSpc>
                <a:spcPts val="1867"/>
              </a:lnSpc>
            </a:pPr>
            <a:endParaRPr lang="de-DE" sz="1600" dirty="0">
              <a:latin typeface="Century Gothic" panose="020B0502020202020204" pitchFamily="34" charset="0"/>
            </a:endParaRPr>
          </a:p>
          <a:p>
            <a:pPr algn="just">
              <a:lnSpc>
                <a:spcPts val="1867"/>
              </a:lnSpc>
            </a:pPr>
            <a:r>
              <a:rPr lang="de-DE" sz="1600" dirty="0">
                <a:latin typeface="Century Gothic" panose="020B0502020202020204" pitchFamily="34" charset="0"/>
              </a:rPr>
              <a:t>Der Schutz personenbezogener Daten ist für die Wahrung der Rechte des Einzelnen auf Privatsphäre unerlässlich. </a:t>
            </a:r>
          </a:p>
          <a:p>
            <a:pPr algn="just">
              <a:lnSpc>
                <a:spcPts val="1867"/>
              </a:lnSpc>
            </a:pPr>
            <a:endParaRPr lang="de-DE" sz="1600" dirty="0">
              <a:latin typeface="Century Gothic" panose="020B0502020202020204" pitchFamily="34" charset="0"/>
            </a:endParaRPr>
          </a:p>
          <a:p>
            <a:pPr algn="just">
              <a:lnSpc>
                <a:spcPts val="1867"/>
              </a:lnSpc>
            </a:pPr>
            <a:r>
              <a:rPr lang="de-DE" sz="1600" dirty="0">
                <a:latin typeface="Century Gothic" panose="020B0502020202020204" pitchFamily="34" charset="0"/>
              </a:rPr>
              <a:t>Unternehmen, die personenbezogene Daten nicht angemessen schützen, müssen mit rechtlichen und regulatorischen Konsequenzen rechnen. </a:t>
            </a:r>
            <a:endParaRPr lang="en-US" sz="1600" dirty="0">
              <a:latin typeface="Century Gothic" panose="020B0502020202020204" pitchFamily="34" charset="0"/>
            </a:endParaRPr>
          </a:p>
        </p:txBody>
      </p:sp>
      <p:sp>
        <p:nvSpPr>
          <p:cNvPr id="11" name="Freeform 11"/>
          <p:cNvSpPr/>
          <p:nvPr/>
        </p:nvSpPr>
        <p:spPr>
          <a:xfrm rot="5400000">
            <a:off x="10565812" y="3158262"/>
            <a:ext cx="1788952" cy="849753"/>
          </a:xfrm>
          <a:custGeom>
            <a:avLst/>
            <a:gdLst/>
            <a:ahLst/>
            <a:cxnLst/>
            <a:rect l="l" t="t" r="r" b="b"/>
            <a:pathLst>
              <a:path w="2683428" h="1274629">
                <a:moveTo>
                  <a:pt x="0" y="0"/>
                </a:moveTo>
                <a:lnTo>
                  <a:pt x="2683428" y="0"/>
                </a:lnTo>
                <a:lnTo>
                  <a:pt x="2683428" y="1274629"/>
                </a:lnTo>
                <a:lnTo>
                  <a:pt x="0" y="1274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AT"/>
          </a:p>
        </p:txBody>
      </p:sp>
      <p:sp>
        <p:nvSpPr>
          <p:cNvPr id="12" name="TextBox 12"/>
          <p:cNvSpPr txBox="1"/>
          <p:nvPr/>
        </p:nvSpPr>
        <p:spPr>
          <a:xfrm>
            <a:off x="396296" y="5998497"/>
            <a:ext cx="8438171" cy="376000"/>
          </a:xfrm>
          <a:prstGeom prst="rect">
            <a:avLst/>
          </a:prstGeom>
        </p:spPr>
        <p:txBody>
          <a:bodyPr lIns="0" tIns="0" rIns="0" bIns="0" rtlCol="0" anchor="t">
            <a:spAutoFit/>
          </a:bodyPr>
          <a:lstStyle/>
          <a:p>
            <a:pPr algn="just">
              <a:lnSpc>
                <a:spcPts val="959"/>
              </a:lnSpc>
            </a:pPr>
            <a:r>
              <a:rPr lang="en-US" sz="800" spc="-3">
                <a:latin typeface="Evolventa"/>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p>
          <a:p>
            <a:pPr algn="just">
              <a:lnSpc>
                <a:spcPts val="959"/>
              </a:lnSpc>
            </a:pPr>
            <a:endParaRPr lang="en-US" sz="800" spc="-3">
              <a:latin typeface="Evolventa"/>
            </a:endParaRPr>
          </a:p>
        </p:txBody>
      </p:sp>
      <p:sp>
        <p:nvSpPr>
          <p:cNvPr id="13" name="TextBox 13"/>
          <p:cNvSpPr txBox="1"/>
          <p:nvPr/>
        </p:nvSpPr>
        <p:spPr>
          <a:xfrm>
            <a:off x="295386" y="1830251"/>
            <a:ext cx="5255182" cy="262829"/>
          </a:xfrm>
          <a:prstGeom prst="rect">
            <a:avLst/>
          </a:prstGeom>
        </p:spPr>
        <p:txBody>
          <a:bodyPr wrap="square" lIns="0" tIns="0" rIns="0" bIns="0" rtlCol="0" anchor="t">
            <a:spAutoFit/>
          </a:bodyPr>
          <a:lstStyle/>
          <a:p>
            <a:pPr>
              <a:lnSpc>
                <a:spcPts val="2240"/>
              </a:lnSpc>
            </a:pPr>
            <a:r>
              <a:rPr lang="en-US" sz="1800" b="1" dirty="0">
                <a:latin typeface="Century Gothic" panose="020B0502020202020204" pitchFamily="34" charset="0"/>
              </a:rPr>
              <a:t>Die </a:t>
            </a:r>
            <a:r>
              <a:rPr lang="en-US" sz="1800" b="1" dirty="0" err="1">
                <a:latin typeface="Century Gothic" panose="020B0502020202020204" pitchFamily="34" charset="0"/>
              </a:rPr>
              <a:t>Bedeutung</a:t>
            </a:r>
            <a:r>
              <a:rPr lang="en-US" sz="1800" b="1" dirty="0">
                <a:latin typeface="Century Gothic" panose="020B0502020202020204" pitchFamily="34" charset="0"/>
              </a:rPr>
              <a:t> von </a:t>
            </a:r>
            <a:r>
              <a:rPr lang="en-US" sz="1800" b="1" dirty="0" err="1">
                <a:latin typeface="Century Gothic" panose="020B0502020202020204" pitchFamily="34" charset="0"/>
              </a:rPr>
              <a:t>Sicherheitsmaßnahmen</a:t>
            </a:r>
            <a:endParaRPr lang="en-US" sz="1800" b="1" dirty="0">
              <a:latin typeface="Century Gothic" panose="020B0502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en-US" sz="3000" dirty="0">
                  <a:solidFill>
                    <a:srgbClr val="FFFFFF"/>
                  </a:solidFill>
                  <a:latin typeface="Century Gothic" panose="020B0502020202020204" pitchFamily="34" charset="0"/>
                </a:rPr>
                <a:t>BEWÄHRTE PRAKTIKEN FÜR DEN SCHUTZ PERSONENBEZOGENER DATEN</a:t>
              </a:r>
              <a:endParaRPr sz="3000" dirty="0">
                <a:latin typeface="Century Gothic" panose="020B0502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0" name="Google Shape;250;p10"/>
          <p:cNvSpPr/>
          <p:nvPr/>
        </p:nvSpPr>
        <p:spPr>
          <a:xfrm>
            <a:off x="9914971" y="5907488"/>
            <a:ext cx="2115616" cy="57386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517065"/>
          </a:xfrm>
          <a:prstGeom prst="rect">
            <a:avLst/>
          </a:prstGeom>
          <a:noFill/>
          <a:ln>
            <a:noFill/>
          </a:ln>
        </p:spPr>
        <p:txBody>
          <a:bodyPr spcFirstLastPara="1" wrap="square" lIns="0" tIns="0" rIns="0" bIns="0" anchor="t" anchorCtr="0">
            <a:spAutoFit/>
          </a:bodyPr>
          <a:lstStyle/>
          <a:p>
            <a:pPr algn="just">
              <a:lnSpc>
                <a:spcPct val="119916"/>
              </a:lnSpc>
            </a:pPr>
            <a:r>
              <a:rPr lang="en-US" sz="8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sz="933"/>
          </a:p>
          <a:p>
            <a:pPr algn="just">
              <a:lnSpc>
                <a:spcPct val="180000"/>
              </a:lnSpc>
            </a:pPr>
            <a:endParaRPr sz="80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10730533"/>
              </p:ext>
            </p:extLst>
          </p:nvPr>
        </p:nvGraphicFramePr>
        <p:xfrm>
          <a:off x="-203403" y="1062105"/>
          <a:ext cx="12151200" cy="48453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Google Shape;245;p10"/>
          <p:cNvGrpSpPr/>
          <p:nvPr/>
        </p:nvGrpSpPr>
        <p:grpSpPr>
          <a:xfrm>
            <a:off x="-203392" y="-45312"/>
            <a:ext cx="7212711" cy="1457515"/>
            <a:chOff x="0" y="-9525"/>
            <a:chExt cx="14425423" cy="2915031"/>
          </a:xfrm>
        </p:grpSpPr>
        <p:sp>
          <p:nvSpPr>
            <p:cNvPr id="246" name="Google Shape;246;p10"/>
            <p:cNvSpPr/>
            <p:nvPr/>
          </p:nvSpPr>
          <p:spPr>
            <a:xfrm>
              <a:off x="12700" y="12700"/>
              <a:ext cx="14400023" cy="2880106"/>
            </a:xfrm>
            <a:custGeom>
              <a:avLst/>
              <a:gdLst/>
              <a:ahLst/>
              <a:cxnLst/>
              <a:rect l="l" t="t" r="r" b="b"/>
              <a:pathLst>
                <a:path w="14400023" h="2880106" extrusionOk="0">
                  <a:moveTo>
                    <a:pt x="0" y="480060"/>
                  </a:moveTo>
                  <a:cubicBezTo>
                    <a:pt x="0" y="214884"/>
                    <a:pt x="216408" y="0"/>
                    <a:pt x="483362" y="0"/>
                  </a:cubicBezTo>
                  <a:lnTo>
                    <a:pt x="13916661" y="0"/>
                  </a:lnTo>
                  <a:cubicBezTo>
                    <a:pt x="14183615" y="0"/>
                    <a:pt x="14400023" y="214884"/>
                    <a:pt x="14400023" y="480060"/>
                  </a:cubicBezTo>
                  <a:lnTo>
                    <a:pt x="14400023" y="2400046"/>
                  </a:lnTo>
                  <a:cubicBezTo>
                    <a:pt x="14400023" y="2665095"/>
                    <a:pt x="14183615" y="2880106"/>
                    <a:pt x="13916661" y="2880106"/>
                  </a:cubicBezTo>
                  <a:lnTo>
                    <a:pt x="483362" y="2880106"/>
                  </a:lnTo>
                  <a:cubicBezTo>
                    <a:pt x="216408" y="2879979"/>
                    <a:pt x="0" y="2665095"/>
                    <a:pt x="0" y="2400046"/>
                  </a:cubicBezTo>
                  <a:close/>
                </a:path>
              </a:pathLst>
            </a:custGeom>
            <a:solidFill>
              <a:srgbClr val="4472C4"/>
            </a:solidFill>
            <a:ln>
              <a:noFill/>
            </a:ln>
          </p:spPr>
          <p:txBody>
            <a:bodyPr spcFirstLastPara="1" wrap="square" lIns="60950" tIns="60950" rIns="60950" bIns="60950" anchor="ctr" anchorCtr="0">
              <a:noAutofit/>
            </a:bodyPr>
            <a:lstStyle/>
            <a:p>
              <a:endParaRPr sz="933"/>
            </a:p>
          </p:txBody>
        </p:sp>
        <p:sp>
          <p:nvSpPr>
            <p:cNvPr id="247" name="Google Shape;247;p10"/>
            <p:cNvSpPr/>
            <p:nvPr/>
          </p:nvSpPr>
          <p:spPr>
            <a:xfrm>
              <a:off x="0" y="0"/>
              <a:ext cx="14425423" cy="2905506"/>
            </a:xfrm>
            <a:custGeom>
              <a:avLst/>
              <a:gdLst/>
              <a:ahLst/>
              <a:cxnLst/>
              <a:rect l="l" t="t" r="r" b="b"/>
              <a:pathLst>
                <a:path w="14425423" h="2905506" extrusionOk="0">
                  <a:moveTo>
                    <a:pt x="0" y="492760"/>
                  </a:moveTo>
                  <a:cubicBezTo>
                    <a:pt x="0" y="220472"/>
                    <a:pt x="222250" y="0"/>
                    <a:pt x="496062" y="0"/>
                  </a:cubicBezTo>
                  <a:lnTo>
                    <a:pt x="13929361" y="0"/>
                  </a:lnTo>
                  <a:lnTo>
                    <a:pt x="13929361" y="12700"/>
                  </a:lnTo>
                  <a:lnTo>
                    <a:pt x="13929361" y="0"/>
                  </a:lnTo>
                  <a:cubicBezTo>
                    <a:pt x="14203299" y="0"/>
                    <a:pt x="14425423" y="220472"/>
                    <a:pt x="14425423" y="492760"/>
                  </a:cubicBezTo>
                  <a:lnTo>
                    <a:pt x="14412723" y="492760"/>
                  </a:lnTo>
                  <a:lnTo>
                    <a:pt x="14425423" y="492760"/>
                  </a:lnTo>
                  <a:lnTo>
                    <a:pt x="14425423" y="2412746"/>
                  </a:lnTo>
                  <a:lnTo>
                    <a:pt x="14412723" y="2412746"/>
                  </a:lnTo>
                  <a:lnTo>
                    <a:pt x="14425423" y="2412746"/>
                  </a:lnTo>
                  <a:cubicBezTo>
                    <a:pt x="14425423" y="2684907"/>
                    <a:pt x="14203173" y="2905506"/>
                    <a:pt x="13929361" y="2905506"/>
                  </a:cubicBezTo>
                  <a:lnTo>
                    <a:pt x="13929361" y="2892806"/>
                  </a:lnTo>
                  <a:lnTo>
                    <a:pt x="13929361" y="2905506"/>
                  </a:lnTo>
                  <a:lnTo>
                    <a:pt x="496062" y="2905506"/>
                  </a:lnTo>
                  <a:lnTo>
                    <a:pt x="496062" y="2892806"/>
                  </a:lnTo>
                  <a:lnTo>
                    <a:pt x="496062" y="2905506"/>
                  </a:lnTo>
                  <a:cubicBezTo>
                    <a:pt x="222250" y="2905379"/>
                    <a:pt x="0" y="2684907"/>
                    <a:pt x="0" y="2412746"/>
                  </a:cubicBezTo>
                  <a:lnTo>
                    <a:pt x="0" y="492760"/>
                  </a:lnTo>
                  <a:lnTo>
                    <a:pt x="12700" y="492760"/>
                  </a:lnTo>
                  <a:lnTo>
                    <a:pt x="0" y="492760"/>
                  </a:lnTo>
                  <a:moveTo>
                    <a:pt x="25400" y="492760"/>
                  </a:moveTo>
                  <a:lnTo>
                    <a:pt x="25400" y="2412746"/>
                  </a:lnTo>
                  <a:lnTo>
                    <a:pt x="12700" y="2412746"/>
                  </a:lnTo>
                  <a:lnTo>
                    <a:pt x="25400" y="2412746"/>
                  </a:lnTo>
                  <a:cubicBezTo>
                    <a:pt x="25400" y="2670810"/>
                    <a:pt x="236093" y="2880106"/>
                    <a:pt x="496062" y="2880106"/>
                  </a:cubicBezTo>
                  <a:lnTo>
                    <a:pt x="13929361" y="2880106"/>
                  </a:lnTo>
                  <a:cubicBezTo>
                    <a:pt x="14189456" y="2880106"/>
                    <a:pt x="14400023" y="2670810"/>
                    <a:pt x="14400023" y="2412746"/>
                  </a:cubicBezTo>
                  <a:lnTo>
                    <a:pt x="14400023" y="492760"/>
                  </a:lnTo>
                  <a:cubicBezTo>
                    <a:pt x="14400023" y="234696"/>
                    <a:pt x="14189329" y="25400"/>
                    <a:pt x="13929361" y="25400"/>
                  </a:cubicBezTo>
                  <a:lnTo>
                    <a:pt x="496062" y="25400"/>
                  </a:lnTo>
                  <a:lnTo>
                    <a:pt x="496062" y="12700"/>
                  </a:lnTo>
                  <a:lnTo>
                    <a:pt x="496062" y="25400"/>
                  </a:lnTo>
                  <a:cubicBezTo>
                    <a:pt x="236093" y="25400"/>
                    <a:pt x="25400" y="234696"/>
                    <a:pt x="25400" y="492760"/>
                  </a:cubicBezTo>
                  <a:close/>
                </a:path>
              </a:pathLst>
            </a:custGeom>
            <a:solidFill>
              <a:srgbClr val="31538F"/>
            </a:solidFill>
            <a:ln>
              <a:noFill/>
            </a:ln>
          </p:spPr>
          <p:txBody>
            <a:bodyPr spcFirstLastPara="1" wrap="square" lIns="60950" tIns="60950" rIns="60950" bIns="60950" anchor="ctr" anchorCtr="0">
              <a:noAutofit/>
            </a:bodyPr>
            <a:lstStyle/>
            <a:p>
              <a:endParaRPr sz="933"/>
            </a:p>
          </p:txBody>
        </p:sp>
        <p:sp>
          <p:nvSpPr>
            <p:cNvPr id="248" name="Google Shape;248;p10"/>
            <p:cNvSpPr txBox="1"/>
            <p:nvPr/>
          </p:nvSpPr>
          <p:spPr>
            <a:xfrm>
              <a:off x="0" y="-9525"/>
              <a:ext cx="14425400" cy="2914925"/>
            </a:xfrm>
            <a:prstGeom prst="rect">
              <a:avLst/>
            </a:prstGeom>
            <a:noFill/>
            <a:ln>
              <a:noFill/>
            </a:ln>
          </p:spPr>
          <p:txBody>
            <a:bodyPr spcFirstLastPara="1" wrap="square" lIns="33867" tIns="33867" rIns="33867" bIns="33867" anchor="ctr" anchorCtr="0">
              <a:noAutofit/>
            </a:bodyPr>
            <a:lstStyle/>
            <a:p>
              <a:pPr algn="ctr">
                <a:lnSpc>
                  <a:spcPct val="120000"/>
                </a:lnSpc>
              </a:pPr>
              <a:r>
                <a:rPr lang="en-US" sz="3000" dirty="0">
                  <a:solidFill>
                    <a:srgbClr val="FFFFFF"/>
                  </a:solidFill>
                  <a:latin typeface="Century Gothic" panose="020B0502020202020204" pitchFamily="34" charset="0"/>
                </a:rPr>
                <a:t>ÜBERBLICK ZUR SICHERUNG VON ONLINE-KONTEN</a:t>
              </a:r>
              <a:endParaRPr sz="3000" dirty="0">
                <a:latin typeface="Century Gothic" panose="020B0502020202020204" pitchFamily="34" charset="0"/>
              </a:endParaRPr>
            </a:p>
          </p:txBody>
        </p:sp>
      </p:grpSp>
      <p:sp>
        <p:nvSpPr>
          <p:cNvPr id="249" name="Google Shape;249;p10"/>
          <p:cNvSpPr/>
          <p:nvPr/>
        </p:nvSpPr>
        <p:spPr>
          <a:xfrm rot="-5400000">
            <a:off x="5412863" y="78863"/>
            <a:ext cx="1366272" cy="12192000"/>
          </a:xfrm>
          <a:custGeom>
            <a:avLst/>
            <a:gdLst/>
            <a:ahLst/>
            <a:cxnLst/>
            <a:rect l="l" t="t" r="r" b="b"/>
            <a:pathLst>
              <a:path w="2732544" h="24384000" extrusionOk="0">
                <a:moveTo>
                  <a:pt x="0" y="0"/>
                </a:moveTo>
                <a:lnTo>
                  <a:pt x="2732544" y="0"/>
                </a:lnTo>
                <a:lnTo>
                  <a:pt x="2732544" y="24384000"/>
                </a:lnTo>
                <a:lnTo>
                  <a:pt x="0" y="24384000"/>
                </a:lnTo>
                <a:close/>
              </a:path>
            </a:pathLst>
          </a:custGeom>
          <a:solidFill>
            <a:srgbClr val="AEABAB">
              <a:alpha val="60000"/>
            </a:srgbClr>
          </a:solidFill>
          <a:ln>
            <a:noFill/>
          </a:ln>
        </p:spPr>
        <p:txBody>
          <a:bodyPr/>
          <a:lstStyle/>
          <a:p>
            <a:endParaRPr lang="de-AT" sz="933"/>
          </a:p>
        </p:txBody>
      </p:sp>
      <p:sp>
        <p:nvSpPr>
          <p:cNvPr id="250" name="Google Shape;250;p10"/>
          <p:cNvSpPr/>
          <p:nvPr/>
        </p:nvSpPr>
        <p:spPr>
          <a:xfrm>
            <a:off x="9914971" y="5907488"/>
            <a:ext cx="2115616" cy="573861"/>
          </a:xfrm>
          <a:custGeom>
            <a:avLst/>
            <a:gdLst/>
            <a:ahLst/>
            <a:cxnLst/>
            <a:rect l="l" t="t" r="r" b="b"/>
            <a:pathLst>
              <a:path w="3173424" h="860791" extrusionOk="0">
                <a:moveTo>
                  <a:pt x="0" y="0"/>
                </a:moveTo>
                <a:lnTo>
                  <a:pt x="3173424" y="0"/>
                </a:lnTo>
                <a:lnTo>
                  <a:pt x="3173424" y="860791"/>
                </a:lnTo>
                <a:lnTo>
                  <a:pt x="0" y="860791"/>
                </a:lnTo>
                <a:lnTo>
                  <a:pt x="0" y="0"/>
                </a:lnTo>
                <a:close/>
              </a:path>
            </a:pathLst>
          </a:custGeom>
          <a:blipFill rotWithShape="1">
            <a:blip r:embed="rId3">
              <a:alphaModFix/>
            </a:blip>
            <a:stretch>
              <a:fillRect/>
            </a:stretch>
          </a:blipFill>
          <a:ln>
            <a:noFill/>
          </a:ln>
        </p:spPr>
        <p:txBody>
          <a:bodyPr/>
          <a:lstStyle/>
          <a:p>
            <a:endParaRPr lang="de-AT" sz="933"/>
          </a:p>
        </p:txBody>
      </p:sp>
      <p:sp>
        <p:nvSpPr>
          <p:cNvPr id="251" name="Google Shape;251;p10"/>
          <p:cNvSpPr/>
          <p:nvPr/>
        </p:nvSpPr>
        <p:spPr>
          <a:xfrm>
            <a:off x="10972779" y="176984"/>
            <a:ext cx="975018" cy="1081805"/>
          </a:xfrm>
          <a:custGeom>
            <a:avLst/>
            <a:gdLst/>
            <a:ahLst/>
            <a:cxnLst/>
            <a:rect l="l" t="t" r="r" b="b"/>
            <a:pathLst>
              <a:path w="1462527" h="1622708" extrusionOk="0">
                <a:moveTo>
                  <a:pt x="0" y="0"/>
                </a:moveTo>
                <a:lnTo>
                  <a:pt x="1462528" y="0"/>
                </a:lnTo>
                <a:lnTo>
                  <a:pt x="1462528" y="1622708"/>
                </a:lnTo>
                <a:lnTo>
                  <a:pt x="0" y="1622708"/>
                </a:lnTo>
                <a:lnTo>
                  <a:pt x="0" y="0"/>
                </a:lnTo>
                <a:close/>
              </a:path>
            </a:pathLst>
          </a:custGeom>
          <a:blipFill rotWithShape="1">
            <a:blip r:embed="rId4">
              <a:alphaModFix/>
            </a:blip>
            <a:stretch>
              <a:fillRect r="-437"/>
            </a:stretch>
          </a:blipFill>
          <a:ln>
            <a:noFill/>
          </a:ln>
        </p:spPr>
        <p:txBody>
          <a:bodyPr/>
          <a:lstStyle/>
          <a:p>
            <a:endParaRPr lang="de-AT" sz="933"/>
          </a:p>
        </p:txBody>
      </p:sp>
      <p:sp>
        <p:nvSpPr>
          <p:cNvPr id="252" name="Google Shape;252;p10"/>
          <p:cNvSpPr txBox="1"/>
          <p:nvPr/>
        </p:nvSpPr>
        <p:spPr>
          <a:xfrm>
            <a:off x="396296" y="5998497"/>
            <a:ext cx="8438171" cy="517065"/>
          </a:xfrm>
          <a:prstGeom prst="rect">
            <a:avLst/>
          </a:prstGeom>
          <a:noFill/>
          <a:ln>
            <a:noFill/>
          </a:ln>
        </p:spPr>
        <p:txBody>
          <a:bodyPr spcFirstLastPara="1" wrap="square" lIns="0" tIns="0" rIns="0" bIns="0" anchor="t" anchorCtr="0">
            <a:spAutoFit/>
          </a:bodyPr>
          <a:lstStyle/>
          <a:p>
            <a:pPr algn="just">
              <a:lnSpc>
                <a:spcPct val="119916"/>
              </a:lnSpc>
            </a:pPr>
            <a:r>
              <a:rPr lang="en-US" sz="80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sz="933"/>
          </a:p>
          <a:p>
            <a:pPr algn="just">
              <a:lnSpc>
                <a:spcPct val="180000"/>
              </a:lnSpc>
            </a:pPr>
            <a:endParaRPr sz="800"/>
          </a:p>
        </p:txBody>
      </p:sp>
      <p:graphicFrame>
        <p:nvGraphicFramePr>
          <p:cNvPr id="2" name="Diagramm 1">
            <a:extLst>
              <a:ext uri="{FF2B5EF4-FFF2-40B4-BE49-F238E27FC236}">
                <a16:creationId xmlns:a16="http://schemas.microsoft.com/office/drawing/2014/main" id="{6D2D3748-FA6D-C90F-666F-5A9D3BB8F4EA}"/>
              </a:ext>
            </a:extLst>
          </p:cNvPr>
          <p:cNvGraphicFramePr/>
          <p:nvPr>
            <p:extLst>
              <p:ext uri="{D42A27DB-BD31-4B8C-83A1-F6EECF244321}">
                <p14:modId xmlns:p14="http://schemas.microsoft.com/office/powerpoint/2010/main" val="826556587"/>
              </p:ext>
            </p:extLst>
          </p:nvPr>
        </p:nvGraphicFramePr>
        <p:xfrm>
          <a:off x="0" y="1153115"/>
          <a:ext cx="12192000" cy="4492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61830113"/>
      </p:ext>
    </p:extLst>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Ustvari nov dokument." ma:contentTypeScope="" ma:versionID="84e9408f7989b88943c4f86caf4e064c">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ba19aba34ee54fb75957dab7a9c87fe0"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A3F77-F1F8-4A37-A070-9B2FCD3C5E55}"/>
</file>

<file path=customXml/itemProps2.xml><?xml version="1.0" encoding="utf-8"?>
<ds:datastoreItem xmlns:ds="http://schemas.openxmlformats.org/officeDocument/2006/customXml" ds:itemID="{A457FEB5-B813-4BF7-86F8-B0785138F1B0}">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c0074f12-bfdc-41d8-b838-b193552acce8"/>
    <ds:schemaRef ds:uri="86cb58b5-1153-41b1-b5f9-2f3fec42a658"/>
    <ds:schemaRef ds:uri="http://www.w3.org/XML/1998/namespace"/>
    <ds:schemaRef ds:uri="http://purl.org/dc/dcmitype/"/>
  </ds:schemaRefs>
</ds:datastoreItem>
</file>

<file path=customXml/itemProps3.xml><?xml version="1.0" encoding="utf-8"?>
<ds:datastoreItem xmlns:ds="http://schemas.openxmlformats.org/officeDocument/2006/customXml" ds:itemID="{8228C82E-DA0E-4943-A5E3-ABFBE399CE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12874</Words>
  <Application>Microsoft Office PowerPoint</Application>
  <PresentationFormat>Breitbild</PresentationFormat>
  <Paragraphs>826</Paragraphs>
  <Slides>36</Slides>
  <Notes>36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36</vt:i4>
      </vt:variant>
    </vt:vector>
  </HeadingPairs>
  <TitlesOfParts>
    <vt:vector size="46" baseType="lpstr">
      <vt:lpstr>Times New Roman</vt:lpstr>
      <vt:lpstr>Symbol</vt:lpstr>
      <vt:lpstr>Calibri Light</vt:lpstr>
      <vt:lpstr>Noto Sans Symbols</vt:lpstr>
      <vt:lpstr>Evolventa</vt:lpstr>
      <vt:lpstr>Calibri</vt:lpstr>
      <vt:lpstr>Open Sans</vt:lpstr>
      <vt:lpstr>Arial</vt:lpstr>
      <vt:lpstr>Century Gothic</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lastModifiedBy>Macek Anita</cp:lastModifiedBy>
  <cp:revision>18</cp:revision>
  <dcterms:created xsi:type="dcterms:W3CDTF">2022-11-21T10:01:51Z</dcterms:created>
  <dcterms:modified xsi:type="dcterms:W3CDTF">2025-01-18T08:46:36Z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